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09" r:id="rId2"/>
    <p:sldId id="321" r:id="rId3"/>
    <p:sldId id="339" r:id="rId4"/>
    <p:sldId id="296" r:id="rId5"/>
    <p:sldId id="298" r:id="rId6"/>
    <p:sldId id="299" r:id="rId7"/>
    <p:sldId id="307" r:id="rId8"/>
    <p:sldId id="362" r:id="rId9"/>
    <p:sldId id="258" r:id="rId10"/>
    <p:sldId id="259" r:id="rId11"/>
    <p:sldId id="260" r:id="rId12"/>
    <p:sldId id="261" r:id="rId13"/>
    <p:sldId id="262" r:id="rId14"/>
    <p:sldId id="365" r:id="rId15"/>
    <p:sldId id="364" r:id="rId16"/>
    <p:sldId id="363" r:id="rId17"/>
    <p:sldId id="264" r:id="rId18"/>
    <p:sldId id="265" r:id="rId19"/>
    <p:sldId id="266" r:id="rId20"/>
    <p:sldId id="267" r:id="rId21"/>
    <p:sldId id="268" r:id="rId22"/>
    <p:sldId id="269" r:id="rId23"/>
    <p:sldId id="366" r:id="rId24"/>
    <p:sldId id="270" r:id="rId25"/>
    <p:sldId id="369" r:id="rId26"/>
    <p:sldId id="271" r:id="rId27"/>
    <p:sldId id="370" r:id="rId28"/>
    <p:sldId id="35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38" r:id="rId39"/>
    <p:sldId id="368" r:id="rId40"/>
    <p:sldId id="367" r:id="rId41"/>
    <p:sldId id="279" r:id="rId42"/>
    <p:sldId id="335" r:id="rId43"/>
    <p:sldId id="347" r:id="rId44"/>
    <p:sldId id="348" r:id="rId45"/>
    <p:sldId id="281" r:id="rId46"/>
    <p:sldId id="282" r:id="rId47"/>
    <p:sldId id="283" r:id="rId48"/>
    <p:sldId id="336" r:id="rId49"/>
    <p:sldId id="359" r:id="rId50"/>
    <p:sldId id="360" r:id="rId51"/>
    <p:sldId id="287" r:id="rId52"/>
    <p:sldId id="337" r:id="rId53"/>
    <p:sldId id="361" r:id="rId54"/>
    <p:sldId id="371" r:id="rId55"/>
    <p:sldId id="372" r:id="rId56"/>
    <p:sldId id="375" r:id="rId57"/>
    <p:sldId id="374" r:id="rId58"/>
    <p:sldId id="378" r:id="rId59"/>
    <p:sldId id="379" r:id="rId60"/>
    <p:sldId id="376" r:id="rId61"/>
    <p:sldId id="377" r:id="rId62"/>
    <p:sldId id="380" r:id="rId63"/>
    <p:sldId id="381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0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wcohen:Desktop:for-trip:figs: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wcohen:Desktop:for-trip:figs: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96.43</c:v>
                </c:pt>
                <c:pt idx="1">
                  <c:v>89.29</c:v>
                </c:pt>
                <c:pt idx="2">
                  <c:v>82.14</c:v>
                </c:pt>
                <c:pt idx="3">
                  <c:v>66.07</c:v>
                </c:pt>
                <c:pt idx="4">
                  <c:v>55.36</c:v>
                </c:pt>
                <c:pt idx="5">
                  <c:v>50.0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FOIL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64.2857142857</c:v>
                </c:pt>
                <c:pt idx="1">
                  <c:v>44.6428571429</c:v>
                </c:pt>
                <c:pt idx="2">
                  <c:v>21.4285714286</c:v>
                </c:pt>
                <c:pt idx="3">
                  <c:v>14.2857142857</c:v>
                </c:pt>
                <c:pt idx="4">
                  <c:v>7.14285714286</c:v>
                </c:pt>
                <c:pt idx="5">
                  <c:v>0.0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MLN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45.0167199513</c:v>
                </c:pt>
                <c:pt idx="1">
                  <c:v>27.7351950864</c:v>
                </c:pt>
                <c:pt idx="2">
                  <c:v>41.5154227611</c:v>
                </c:pt>
                <c:pt idx="3">
                  <c:v>58.9741793784</c:v>
                </c:pt>
                <c:pt idx="4">
                  <c:v>37.4986401505</c:v>
                </c:pt>
                <c:pt idx="5">
                  <c:v>27.8604552191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1059592"/>
        <c:axId val="-2107960008"/>
      </c:lineChart>
      <c:catAx>
        <c:axId val="21110595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07960008"/>
        <c:crosses val="autoZero"/>
        <c:auto val="1"/>
        <c:lblAlgn val="ctr"/>
        <c:lblOffset val="100"/>
        <c:noMultiLvlLbl val="0"/>
      </c:catAx>
      <c:valAx>
        <c:axId val="-2107960008"/>
        <c:scaling>
          <c:orientation val="minMax"/>
          <c:max val="1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105959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96.43</c:v>
                </c:pt>
                <c:pt idx="1">
                  <c:v>89.29</c:v>
                </c:pt>
                <c:pt idx="2">
                  <c:v>82.14</c:v>
                </c:pt>
                <c:pt idx="3">
                  <c:v>66.07</c:v>
                </c:pt>
                <c:pt idx="4">
                  <c:v>55.36</c:v>
                </c:pt>
                <c:pt idx="5">
                  <c:v>50.0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ISG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97.13</c:v>
                </c:pt>
                <c:pt idx="1">
                  <c:v>94.59</c:v>
                </c:pt>
                <c:pt idx="2">
                  <c:v>91.86</c:v>
                </c:pt>
                <c:pt idx="3">
                  <c:v>79.6</c:v>
                </c:pt>
                <c:pt idx="4">
                  <c:v>82.78</c:v>
                </c:pt>
                <c:pt idx="5">
                  <c:v>66.53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FOIL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64.2857142857</c:v>
                </c:pt>
                <c:pt idx="1">
                  <c:v>44.6428571429</c:v>
                </c:pt>
                <c:pt idx="2">
                  <c:v>21.4285714286</c:v>
                </c:pt>
                <c:pt idx="3">
                  <c:v>14.2857142857</c:v>
                </c:pt>
                <c:pt idx="4">
                  <c:v>7.14285714286</c:v>
                </c:pt>
                <c:pt idx="5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MLN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45.0167199513</c:v>
                </c:pt>
                <c:pt idx="1">
                  <c:v>27.7351950864</c:v>
                </c:pt>
                <c:pt idx="2">
                  <c:v>41.5154227611</c:v>
                </c:pt>
                <c:pt idx="3">
                  <c:v>58.9741793784</c:v>
                </c:pt>
                <c:pt idx="4">
                  <c:v>37.4986401505</c:v>
                </c:pt>
                <c:pt idx="5">
                  <c:v>27.8604552191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6281672"/>
        <c:axId val="-2110283320"/>
      </c:lineChart>
      <c:catAx>
        <c:axId val="-210628167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10283320"/>
        <c:crosses val="autoZero"/>
        <c:auto val="1"/>
        <c:lblAlgn val="ctr"/>
        <c:lblOffset val="100"/>
        <c:noMultiLvlLbl val="0"/>
      </c:catAx>
      <c:valAx>
        <c:axId val="-2110283320"/>
        <c:scaling>
          <c:orientation val="minMax"/>
          <c:max val="1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0628167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ProPPR/SL</c:v>
                </c:pt>
              </c:strCache>
            </c:strRef>
          </c:tx>
          <c:invertIfNegative val="0"/>
          <c:cat>
            <c:strRef>
              <c:f>Sheet1!$B$5:$C$5</c:f>
              <c:strCache>
                <c:ptCount val="2"/>
                <c:pt idx="0">
                  <c:v>10% deleted</c:v>
                </c:pt>
                <c:pt idx="1">
                  <c:v>50% deleted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79.5</c:v>
                </c:pt>
                <c:pt idx="1">
                  <c:v>61.9</c:v>
                </c:pt>
              </c:numCache>
            </c:numRef>
          </c:val>
        </c:ser>
        <c:ser>
          <c:idx val="1"/>
          <c:order val="1"/>
          <c:tx>
            <c:strRef>
              <c:f>Sheet1!$A$7</c:f>
              <c:strCache>
                <c:ptCount val="1"/>
                <c:pt idx="0">
                  <c:v>ProPPR/IE</c:v>
                </c:pt>
              </c:strCache>
            </c:strRef>
          </c:tx>
          <c:invertIfNegative val="0"/>
          <c:cat>
            <c:strRef>
              <c:f>Sheet1!$B$5:$C$5</c:f>
              <c:strCache>
                <c:ptCount val="2"/>
                <c:pt idx="0">
                  <c:v>10% deleted</c:v>
                </c:pt>
                <c:pt idx="1">
                  <c:v>50% deleted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81.1</c:v>
                </c:pt>
                <c:pt idx="1">
                  <c:v>70.6</c:v>
                </c:pt>
              </c:numCache>
            </c:numRef>
          </c:val>
        </c:ser>
        <c:ser>
          <c:idx val="2"/>
          <c:order val="2"/>
          <c:tx>
            <c:strRef>
              <c:f>Sheet1!$A$8</c:f>
              <c:strCache>
                <c:ptCount val="1"/>
                <c:pt idx="0">
                  <c:v>ProPPR/Joint IE,SL</c:v>
                </c:pt>
              </c:strCache>
            </c:strRef>
          </c:tx>
          <c:invertIfNegative val="0"/>
          <c:cat>
            <c:strRef>
              <c:f>Sheet1!$B$5:$C$5</c:f>
              <c:strCache>
                <c:ptCount val="2"/>
                <c:pt idx="0">
                  <c:v>10% deleted</c:v>
                </c:pt>
                <c:pt idx="1">
                  <c:v>50% deleted</c:v>
                </c:pt>
              </c:strCache>
            </c:strRef>
          </c:cat>
          <c:val>
            <c:numRef>
              <c:f>Sheet1!$B$8:$C$8</c:f>
              <c:numCache>
                <c:formatCode>General</c:formatCode>
                <c:ptCount val="2"/>
                <c:pt idx="0">
                  <c:v>82.8</c:v>
                </c:pt>
                <c:pt idx="1">
                  <c:v>78.6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7260008"/>
        <c:axId val="-2106545896"/>
      </c:barChart>
      <c:catAx>
        <c:axId val="213726000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06545896"/>
        <c:crosses val="autoZero"/>
        <c:auto val="1"/>
        <c:lblAlgn val="ctr"/>
        <c:lblOffset val="100"/>
        <c:noMultiLvlLbl val="0"/>
      </c:catAx>
      <c:valAx>
        <c:axId val="-21065458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372600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MLN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Sheet1!$G$2:$K$2</c:f>
              <c:numCache>
                <c:formatCode>General</c:formatCode>
                <c:ptCount val="5"/>
                <c:pt idx="0">
                  <c:v>60.8</c:v>
                </c:pt>
                <c:pt idx="1">
                  <c:v>43.7</c:v>
                </c:pt>
                <c:pt idx="2">
                  <c:v>44.9</c:v>
                </c:pt>
                <c:pt idx="3">
                  <c:v>38.8</c:v>
                </c:pt>
                <c:pt idx="4">
                  <c:v>38.8</c:v>
                </c:pt>
              </c:numCache>
            </c:numRef>
          </c:val>
        </c:ser>
        <c:ser>
          <c:idx val="1"/>
          <c:order val="1"/>
          <c:tx>
            <c:strRef>
              <c:f>Sheet1!$F$3</c:f>
              <c:strCache>
                <c:ptCount val="1"/>
                <c:pt idx="0">
                  <c:v>Universal Schema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Sheet1!$G$3:$K$3</c:f>
              <c:numCache>
                <c:formatCode>General</c:formatCode>
                <c:ptCount val="5"/>
                <c:pt idx="0">
                  <c:v>48.2</c:v>
                </c:pt>
                <c:pt idx="1">
                  <c:v>53.0</c:v>
                </c:pt>
                <c:pt idx="2">
                  <c:v>52.9</c:v>
                </c:pt>
                <c:pt idx="3">
                  <c:v>47.3</c:v>
                </c:pt>
                <c:pt idx="4">
                  <c:v>41.2</c:v>
                </c:pt>
              </c:numCache>
            </c:numRef>
          </c:val>
        </c:ser>
        <c:ser>
          <c:idx val="2"/>
          <c:order val="2"/>
          <c:tx>
            <c:strRef>
              <c:f>Sheet1!$F$4</c:f>
              <c:strCache>
                <c:ptCount val="1"/>
                <c:pt idx="0">
                  <c:v>Our Method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Sheet1!$G$4:$K$4</c:f>
              <c:numCache>
                <c:formatCode>General</c:formatCode>
                <c:ptCount val="5"/>
                <c:pt idx="0">
                  <c:v>83.4</c:v>
                </c:pt>
                <c:pt idx="1">
                  <c:v>82.0</c:v>
                </c:pt>
                <c:pt idx="2">
                  <c:v>80.7</c:v>
                </c:pt>
                <c:pt idx="3">
                  <c:v>79.7</c:v>
                </c:pt>
                <c:pt idx="4">
                  <c:v>80.3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9623144"/>
        <c:axId val="-2109646696"/>
      </c:barChart>
      <c:catAx>
        <c:axId val="-2109623144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crossAx val="-2109646696"/>
        <c:crosses val="autoZero"/>
        <c:auto val="1"/>
        <c:lblAlgn val="ctr"/>
        <c:lblOffset val="100"/>
        <c:noMultiLvlLbl val="0"/>
      </c:catAx>
      <c:valAx>
        <c:axId val="-21096466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096231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MLN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Sheet1!$G$2:$K$2</c:f>
              <c:numCache>
                <c:formatCode>General</c:formatCode>
                <c:ptCount val="5"/>
                <c:pt idx="0">
                  <c:v>60.8</c:v>
                </c:pt>
                <c:pt idx="1">
                  <c:v>43.7</c:v>
                </c:pt>
                <c:pt idx="2">
                  <c:v>44.9</c:v>
                </c:pt>
                <c:pt idx="3">
                  <c:v>38.8</c:v>
                </c:pt>
                <c:pt idx="4">
                  <c:v>38.8</c:v>
                </c:pt>
              </c:numCache>
            </c:numRef>
          </c:val>
        </c:ser>
        <c:ser>
          <c:idx val="1"/>
          <c:order val="1"/>
          <c:tx>
            <c:strRef>
              <c:f>Sheet1!$F$3</c:f>
              <c:strCache>
                <c:ptCount val="1"/>
                <c:pt idx="0">
                  <c:v>Universal Schema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Sheet1!$G$3:$K$3</c:f>
              <c:numCache>
                <c:formatCode>General</c:formatCode>
                <c:ptCount val="5"/>
                <c:pt idx="0">
                  <c:v>48.2</c:v>
                </c:pt>
                <c:pt idx="1">
                  <c:v>53.0</c:v>
                </c:pt>
                <c:pt idx="2">
                  <c:v>52.9</c:v>
                </c:pt>
                <c:pt idx="3">
                  <c:v>47.3</c:v>
                </c:pt>
                <c:pt idx="4">
                  <c:v>41.2</c:v>
                </c:pt>
              </c:numCache>
            </c:numRef>
          </c:val>
        </c:ser>
        <c:ser>
          <c:idx val="2"/>
          <c:order val="2"/>
          <c:tx>
            <c:strRef>
              <c:f>Sheet1!$F$4</c:f>
              <c:strCache>
                <c:ptCount val="1"/>
                <c:pt idx="0">
                  <c:v>Our Method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Sheet1!$G$4:$K$4</c:f>
              <c:numCache>
                <c:formatCode>General</c:formatCode>
                <c:ptCount val="5"/>
                <c:pt idx="0">
                  <c:v>83.4</c:v>
                </c:pt>
                <c:pt idx="1">
                  <c:v>82.0</c:v>
                </c:pt>
                <c:pt idx="2">
                  <c:v>80.7</c:v>
                </c:pt>
                <c:pt idx="3">
                  <c:v>79.7</c:v>
                </c:pt>
                <c:pt idx="4">
                  <c:v>80.3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47170184"/>
        <c:axId val="-2107098056"/>
      </c:barChart>
      <c:catAx>
        <c:axId val="2047170184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crossAx val="-2107098056"/>
        <c:crosses val="autoZero"/>
        <c:auto val="1"/>
        <c:lblAlgn val="ctr"/>
        <c:lblOffset val="100"/>
        <c:noMultiLvlLbl val="0"/>
      </c:catAx>
      <c:valAx>
        <c:axId val="-21070980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471701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33681102362205"/>
          <c:y val="0.0601851851851852"/>
          <c:w val="0.887786089238845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Sheet1!$F$7</c:f>
              <c:strCache>
                <c:ptCount val="1"/>
                <c:pt idx="0">
                  <c:v>No Latent</c:v>
                </c:pt>
              </c:strCache>
            </c:strRef>
          </c:tx>
          <c:invertIfNegative val="0"/>
          <c:cat>
            <c:numRef>
              <c:f>Sheet1!$G$6:$K$6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Sheet1!$G$7:$K$7</c:f>
              <c:numCache>
                <c:formatCode>General</c:formatCode>
                <c:ptCount val="5"/>
                <c:pt idx="0">
                  <c:v>83.4</c:v>
                </c:pt>
                <c:pt idx="1">
                  <c:v>82.0</c:v>
                </c:pt>
                <c:pt idx="2">
                  <c:v>80.7</c:v>
                </c:pt>
                <c:pt idx="3">
                  <c:v>79.7</c:v>
                </c:pt>
                <c:pt idx="4">
                  <c:v>80.3</c:v>
                </c:pt>
              </c:numCache>
            </c:numRef>
          </c:val>
        </c:ser>
        <c:ser>
          <c:idx val="1"/>
          <c:order val="1"/>
          <c:tx>
            <c:strRef>
              <c:f>Sheet1!$F$8</c:f>
              <c:strCache>
                <c:ptCount val="1"/>
                <c:pt idx="0">
                  <c:v>Latent</c:v>
                </c:pt>
              </c:strCache>
            </c:strRef>
          </c:tx>
          <c:invertIfNegative val="0"/>
          <c:cat>
            <c:numRef>
              <c:f>Sheet1!$G$6:$K$6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Sheet1!$G$8:$K$8</c:f>
              <c:numCache>
                <c:formatCode>General</c:formatCode>
                <c:ptCount val="5"/>
                <c:pt idx="0">
                  <c:v>83.5</c:v>
                </c:pt>
                <c:pt idx="1">
                  <c:v>82.5</c:v>
                </c:pt>
                <c:pt idx="2">
                  <c:v>81.7</c:v>
                </c:pt>
                <c:pt idx="3">
                  <c:v>81.0</c:v>
                </c:pt>
                <c:pt idx="4">
                  <c:v>81.3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9042312"/>
        <c:axId val="2119008936"/>
      </c:barChart>
      <c:catAx>
        <c:axId val="2119042312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crossAx val="2119008936"/>
        <c:crosses val="autoZero"/>
        <c:auto val="1"/>
        <c:lblAlgn val="ctr"/>
        <c:lblOffset val="100"/>
        <c:noMultiLvlLbl val="0"/>
      </c:catAx>
      <c:valAx>
        <c:axId val="21190089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90423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33196759722189"/>
          <c:y val="0.00201569740356268"/>
          <c:w val="0.321901377952756"/>
          <c:h val="0.21899369425294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AFC19-239F-E44D-9316-95F69ACD41C3}" type="doc">
      <dgm:prSet loTypeId="urn:microsoft.com/office/officeart/2005/8/layout/venn1" loCatId="" qsTypeId="urn:microsoft.com/office/officeart/2005/8/quickstyle/simple4" qsCatId="simple" csTypeId="urn:microsoft.com/office/officeart/2005/8/colors/colorful1" csCatId="colorful" phldr="1"/>
      <dgm:spPr/>
    </dgm:pt>
    <dgm:pt modelId="{9809F53B-1C6D-354C-9888-CAC6DDB189B4}">
      <dgm:prSet phldrT="[Text]" custT="1"/>
      <dgm:spPr/>
      <dgm:t>
        <a:bodyPr/>
        <a:lstStyle/>
        <a:p>
          <a:r>
            <a:rPr lang="en-US" sz="2800" dirty="0" smtClean="0"/>
            <a:t>Logic</a:t>
          </a:r>
          <a:endParaRPr lang="en-US" sz="2800" dirty="0"/>
        </a:p>
      </dgm:t>
    </dgm:pt>
    <dgm:pt modelId="{BA73B3F5-DD1A-1C48-96F7-878E2AE2E653}" type="parTrans" cxnId="{5CD746F0-6E4F-4B46-92CB-C9C3B567F8CE}">
      <dgm:prSet/>
      <dgm:spPr/>
      <dgm:t>
        <a:bodyPr/>
        <a:lstStyle/>
        <a:p>
          <a:endParaRPr lang="en-US" sz="2400"/>
        </a:p>
      </dgm:t>
    </dgm:pt>
    <dgm:pt modelId="{82F0F0BB-D043-1848-88DA-9D667BF5AEC1}" type="sibTrans" cxnId="{5CD746F0-6E4F-4B46-92CB-C9C3B567F8CE}">
      <dgm:prSet/>
      <dgm:spPr/>
      <dgm:t>
        <a:bodyPr/>
        <a:lstStyle/>
        <a:p>
          <a:endParaRPr lang="en-US" sz="2400"/>
        </a:p>
      </dgm:t>
    </dgm:pt>
    <dgm:pt modelId="{2C65342B-67F5-1142-B3AA-6F7E2709157F}">
      <dgm:prSet phldrT="[Text]" custT="1"/>
      <dgm:spPr/>
      <dgm:t>
        <a:bodyPr/>
        <a:lstStyle/>
        <a:p>
          <a:r>
            <a:rPr lang="en-US" sz="2800" dirty="0" smtClean="0"/>
            <a:t>Scalability</a:t>
          </a:r>
          <a:endParaRPr lang="en-US" sz="2800" dirty="0"/>
        </a:p>
      </dgm:t>
    </dgm:pt>
    <dgm:pt modelId="{B27EBE8F-D72A-5E41-B016-9DD8E2332E6C}" type="parTrans" cxnId="{ED3AEE55-8262-8842-A48F-6F1B5A6E449C}">
      <dgm:prSet/>
      <dgm:spPr/>
      <dgm:t>
        <a:bodyPr/>
        <a:lstStyle/>
        <a:p>
          <a:endParaRPr lang="en-US" sz="2400"/>
        </a:p>
      </dgm:t>
    </dgm:pt>
    <dgm:pt modelId="{4F1FB908-4A49-D94C-9B14-DC4E9E6E4BDD}" type="sibTrans" cxnId="{ED3AEE55-8262-8842-A48F-6F1B5A6E449C}">
      <dgm:prSet/>
      <dgm:spPr/>
      <dgm:t>
        <a:bodyPr/>
        <a:lstStyle/>
        <a:p>
          <a:endParaRPr lang="en-US" sz="2400"/>
        </a:p>
      </dgm:t>
    </dgm:pt>
    <dgm:pt modelId="{437766EE-BACA-7B46-883D-B03277F255FB}">
      <dgm:prSet phldrT="[Text]" custT="1"/>
      <dgm:spPr/>
      <dgm:t>
        <a:bodyPr/>
        <a:lstStyle/>
        <a:p>
          <a:r>
            <a:rPr lang="en-US" sz="2800" dirty="0" smtClean="0"/>
            <a:t>Machine Learning</a:t>
          </a:r>
          <a:endParaRPr lang="en-US" sz="2800" dirty="0"/>
        </a:p>
      </dgm:t>
    </dgm:pt>
    <dgm:pt modelId="{94E43348-83A8-3F4B-B789-D192669D6AA2}" type="parTrans" cxnId="{E3E433ED-C2B3-F34B-9C32-2207B29CBEE4}">
      <dgm:prSet/>
      <dgm:spPr/>
      <dgm:t>
        <a:bodyPr/>
        <a:lstStyle/>
        <a:p>
          <a:endParaRPr lang="en-US" sz="2400"/>
        </a:p>
      </dgm:t>
    </dgm:pt>
    <dgm:pt modelId="{9231DC8E-EC2A-F842-B828-D3B447DFABB5}" type="sibTrans" cxnId="{E3E433ED-C2B3-F34B-9C32-2207B29CBEE4}">
      <dgm:prSet/>
      <dgm:spPr/>
      <dgm:t>
        <a:bodyPr/>
        <a:lstStyle/>
        <a:p>
          <a:endParaRPr lang="en-US" sz="2400"/>
        </a:p>
      </dgm:t>
    </dgm:pt>
    <dgm:pt modelId="{5E734DD9-96FE-7F42-89FB-9136B95998D6}" type="pres">
      <dgm:prSet presAssocID="{E8EAFC19-239F-E44D-9316-95F69ACD41C3}" presName="compositeShape" presStyleCnt="0">
        <dgm:presLayoutVars>
          <dgm:chMax val="7"/>
          <dgm:dir/>
          <dgm:resizeHandles val="exact"/>
        </dgm:presLayoutVars>
      </dgm:prSet>
      <dgm:spPr/>
    </dgm:pt>
    <dgm:pt modelId="{4B961882-F25F-1F48-8256-6E98BB82C4D9}" type="pres">
      <dgm:prSet presAssocID="{9809F53B-1C6D-354C-9888-CAC6DDB189B4}" presName="circ1" presStyleLbl="vennNode1" presStyleIdx="0" presStyleCnt="3"/>
      <dgm:spPr/>
      <dgm:t>
        <a:bodyPr/>
        <a:lstStyle/>
        <a:p>
          <a:endParaRPr lang="en-US"/>
        </a:p>
      </dgm:t>
    </dgm:pt>
    <dgm:pt modelId="{B8BAB5AF-CCB9-AE45-94E9-D0EDFA80A8B6}" type="pres">
      <dgm:prSet presAssocID="{9809F53B-1C6D-354C-9888-CAC6DDB189B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59B75-FBA9-094E-9C06-F18613F6339B}" type="pres">
      <dgm:prSet presAssocID="{2C65342B-67F5-1142-B3AA-6F7E2709157F}" presName="circ2" presStyleLbl="vennNode1" presStyleIdx="1" presStyleCnt="3"/>
      <dgm:spPr/>
      <dgm:t>
        <a:bodyPr/>
        <a:lstStyle/>
        <a:p>
          <a:endParaRPr lang="en-US"/>
        </a:p>
      </dgm:t>
    </dgm:pt>
    <dgm:pt modelId="{151F883B-253D-7E4F-83C1-660456DAECB3}" type="pres">
      <dgm:prSet presAssocID="{2C65342B-67F5-1142-B3AA-6F7E2709157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DA3B8-6947-3548-9F86-360BA52DC91A}" type="pres">
      <dgm:prSet presAssocID="{437766EE-BACA-7B46-883D-B03277F255FB}" presName="circ3" presStyleLbl="vennNode1" presStyleIdx="2" presStyleCnt="3"/>
      <dgm:spPr/>
      <dgm:t>
        <a:bodyPr/>
        <a:lstStyle/>
        <a:p>
          <a:endParaRPr lang="en-US"/>
        </a:p>
      </dgm:t>
    </dgm:pt>
    <dgm:pt modelId="{769A8EDD-7876-DF4A-AA5D-02878FAFC35A}" type="pres">
      <dgm:prSet presAssocID="{437766EE-BACA-7B46-883D-B03277F255F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8DFD31-214A-B648-B773-64676E5AAC58}" type="presOf" srcId="{2C65342B-67F5-1142-B3AA-6F7E2709157F}" destId="{151F883B-253D-7E4F-83C1-660456DAECB3}" srcOrd="1" destOrd="0" presId="urn:microsoft.com/office/officeart/2005/8/layout/venn1"/>
    <dgm:cxn modelId="{E3E433ED-C2B3-F34B-9C32-2207B29CBEE4}" srcId="{E8EAFC19-239F-E44D-9316-95F69ACD41C3}" destId="{437766EE-BACA-7B46-883D-B03277F255FB}" srcOrd="2" destOrd="0" parTransId="{94E43348-83A8-3F4B-B789-D192669D6AA2}" sibTransId="{9231DC8E-EC2A-F842-B828-D3B447DFABB5}"/>
    <dgm:cxn modelId="{5CD746F0-6E4F-4B46-92CB-C9C3B567F8CE}" srcId="{E8EAFC19-239F-E44D-9316-95F69ACD41C3}" destId="{9809F53B-1C6D-354C-9888-CAC6DDB189B4}" srcOrd="0" destOrd="0" parTransId="{BA73B3F5-DD1A-1C48-96F7-878E2AE2E653}" sibTransId="{82F0F0BB-D043-1848-88DA-9D667BF5AEC1}"/>
    <dgm:cxn modelId="{ED3AEE55-8262-8842-A48F-6F1B5A6E449C}" srcId="{E8EAFC19-239F-E44D-9316-95F69ACD41C3}" destId="{2C65342B-67F5-1142-B3AA-6F7E2709157F}" srcOrd="1" destOrd="0" parTransId="{B27EBE8F-D72A-5E41-B016-9DD8E2332E6C}" sibTransId="{4F1FB908-4A49-D94C-9B14-DC4E9E6E4BDD}"/>
    <dgm:cxn modelId="{32B7C248-9ED8-1B4D-950D-C9455550D2BA}" type="presOf" srcId="{E8EAFC19-239F-E44D-9316-95F69ACD41C3}" destId="{5E734DD9-96FE-7F42-89FB-9136B95998D6}" srcOrd="0" destOrd="0" presId="urn:microsoft.com/office/officeart/2005/8/layout/venn1"/>
    <dgm:cxn modelId="{BB5DDF52-AE0A-604A-94EF-245A52FC89E9}" type="presOf" srcId="{9809F53B-1C6D-354C-9888-CAC6DDB189B4}" destId="{B8BAB5AF-CCB9-AE45-94E9-D0EDFA80A8B6}" srcOrd="1" destOrd="0" presId="urn:microsoft.com/office/officeart/2005/8/layout/venn1"/>
    <dgm:cxn modelId="{ACB2B38D-6F7A-1848-85B7-BB0D88BD0D07}" type="presOf" srcId="{9809F53B-1C6D-354C-9888-CAC6DDB189B4}" destId="{4B961882-F25F-1F48-8256-6E98BB82C4D9}" srcOrd="0" destOrd="0" presId="urn:microsoft.com/office/officeart/2005/8/layout/venn1"/>
    <dgm:cxn modelId="{3163C720-C77D-E444-BB6F-51C560F6D781}" type="presOf" srcId="{2C65342B-67F5-1142-B3AA-6F7E2709157F}" destId="{CF959B75-FBA9-094E-9C06-F18613F6339B}" srcOrd="0" destOrd="0" presId="urn:microsoft.com/office/officeart/2005/8/layout/venn1"/>
    <dgm:cxn modelId="{87E8DA3F-46F1-1D4D-BF6B-C58669841BB4}" type="presOf" srcId="{437766EE-BACA-7B46-883D-B03277F255FB}" destId="{769A8EDD-7876-DF4A-AA5D-02878FAFC35A}" srcOrd="1" destOrd="0" presId="urn:microsoft.com/office/officeart/2005/8/layout/venn1"/>
    <dgm:cxn modelId="{059CD588-BC4E-BD44-9E9F-621A71110B5C}" type="presOf" srcId="{437766EE-BACA-7B46-883D-B03277F255FB}" destId="{CDBDA3B8-6947-3548-9F86-360BA52DC91A}" srcOrd="0" destOrd="0" presId="urn:microsoft.com/office/officeart/2005/8/layout/venn1"/>
    <dgm:cxn modelId="{39E611A6-050D-0146-B9C6-21A4F37E4F01}" type="presParOf" srcId="{5E734DD9-96FE-7F42-89FB-9136B95998D6}" destId="{4B961882-F25F-1F48-8256-6E98BB82C4D9}" srcOrd="0" destOrd="0" presId="urn:microsoft.com/office/officeart/2005/8/layout/venn1"/>
    <dgm:cxn modelId="{7D2C73E1-DC8F-C142-8BF6-0026C0AF56F6}" type="presParOf" srcId="{5E734DD9-96FE-7F42-89FB-9136B95998D6}" destId="{B8BAB5AF-CCB9-AE45-94E9-D0EDFA80A8B6}" srcOrd="1" destOrd="0" presId="urn:microsoft.com/office/officeart/2005/8/layout/venn1"/>
    <dgm:cxn modelId="{D90A7EF1-E641-6045-A8FD-22A4FC36C728}" type="presParOf" srcId="{5E734DD9-96FE-7F42-89FB-9136B95998D6}" destId="{CF959B75-FBA9-094E-9C06-F18613F6339B}" srcOrd="2" destOrd="0" presId="urn:microsoft.com/office/officeart/2005/8/layout/venn1"/>
    <dgm:cxn modelId="{D15FCB1A-6D3A-FE41-A4E4-353BD583AC8F}" type="presParOf" srcId="{5E734DD9-96FE-7F42-89FB-9136B95998D6}" destId="{151F883B-253D-7E4F-83C1-660456DAECB3}" srcOrd="3" destOrd="0" presId="urn:microsoft.com/office/officeart/2005/8/layout/venn1"/>
    <dgm:cxn modelId="{938D2C2D-00F3-7A43-840F-FA5AF80F3F05}" type="presParOf" srcId="{5E734DD9-96FE-7F42-89FB-9136B95998D6}" destId="{CDBDA3B8-6947-3548-9F86-360BA52DC91A}" srcOrd="4" destOrd="0" presId="urn:microsoft.com/office/officeart/2005/8/layout/venn1"/>
    <dgm:cxn modelId="{8D3629EA-EB27-D846-AD03-9B41C9C96506}" type="presParOf" srcId="{5E734DD9-96FE-7F42-89FB-9136B95998D6}" destId="{769A8EDD-7876-DF4A-AA5D-02878FAFC35A}" srcOrd="5" destOrd="0" presId="urn:microsoft.com/office/officeart/2005/8/layout/venn1"/>
  </dgm:cxnLst>
  <dgm:bg>
    <a:effectLst>
      <a:glow rad="101600">
        <a:schemeClr val="accent1">
          <a:alpha val="75000"/>
        </a:schemeClr>
      </a:glow>
    </a:effectLst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EAFC19-239F-E44D-9316-95F69ACD41C3}" type="doc">
      <dgm:prSet loTypeId="urn:microsoft.com/office/officeart/2005/8/layout/venn1" loCatId="" qsTypeId="urn:microsoft.com/office/officeart/2005/8/quickstyle/simple4" qsCatId="simple" csTypeId="urn:microsoft.com/office/officeart/2005/8/colors/colorful1" csCatId="colorful" phldr="1"/>
      <dgm:spPr/>
    </dgm:pt>
    <dgm:pt modelId="{9809F53B-1C6D-354C-9888-CAC6DDB189B4}">
      <dgm:prSet phldrT="[Text]" custT="1"/>
      <dgm:spPr/>
      <dgm:t>
        <a:bodyPr/>
        <a:lstStyle/>
        <a:p>
          <a:r>
            <a:rPr lang="en-US" sz="2800" dirty="0" smtClean="0"/>
            <a:t>Logic</a:t>
          </a:r>
          <a:endParaRPr lang="en-US" sz="2800" dirty="0"/>
        </a:p>
      </dgm:t>
    </dgm:pt>
    <dgm:pt modelId="{BA73B3F5-DD1A-1C48-96F7-878E2AE2E653}" type="parTrans" cxnId="{5CD746F0-6E4F-4B46-92CB-C9C3B567F8CE}">
      <dgm:prSet/>
      <dgm:spPr/>
      <dgm:t>
        <a:bodyPr/>
        <a:lstStyle/>
        <a:p>
          <a:endParaRPr lang="en-US" sz="2400"/>
        </a:p>
      </dgm:t>
    </dgm:pt>
    <dgm:pt modelId="{82F0F0BB-D043-1848-88DA-9D667BF5AEC1}" type="sibTrans" cxnId="{5CD746F0-6E4F-4B46-92CB-C9C3B567F8CE}">
      <dgm:prSet/>
      <dgm:spPr/>
      <dgm:t>
        <a:bodyPr/>
        <a:lstStyle/>
        <a:p>
          <a:endParaRPr lang="en-US" sz="2400"/>
        </a:p>
      </dgm:t>
    </dgm:pt>
    <dgm:pt modelId="{2C65342B-67F5-1142-B3AA-6F7E2709157F}">
      <dgm:prSet phldrT="[Text]" custT="1"/>
      <dgm:spPr/>
      <dgm:t>
        <a:bodyPr/>
        <a:lstStyle/>
        <a:p>
          <a:r>
            <a:rPr lang="en-US" sz="2800" dirty="0" smtClean="0"/>
            <a:t>Scalability</a:t>
          </a:r>
          <a:endParaRPr lang="en-US" sz="2800" dirty="0"/>
        </a:p>
      </dgm:t>
    </dgm:pt>
    <dgm:pt modelId="{B27EBE8F-D72A-5E41-B016-9DD8E2332E6C}" type="parTrans" cxnId="{ED3AEE55-8262-8842-A48F-6F1B5A6E449C}">
      <dgm:prSet/>
      <dgm:spPr/>
      <dgm:t>
        <a:bodyPr/>
        <a:lstStyle/>
        <a:p>
          <a:endParaRPr lang="en-US" sz="2400"/>
        </a:p>
      </dgm:t>
    </dgm:pt>
    <dgm:pt modelId="{4F1FB908-4A49-D94C-9B14-DC4E9E6E4BDD}" type="sibTrans" cxnId="{ED3AEE55-8262-8842-A48F-6F1B5A6E449C}">
      <dgm:prSet/>
      <dgm:spPr/>
      <dgm:t>
        <a:bodyPr/>
        <a:lstStyle/>
        <a:p>
          <a:endParaRPr lang="en-US" sz="2400"/>
        </a:p>
      </dgm:t>
    </dgm:pt>
    <dgm:pt modelId="{437766EE-BACA-7B46-883D-B03277F255FB}">
      <dgm:prSet phldrT="[Text]" custT="1"/>
      <dgm:spPr/>
      <dgm:t>
        <a:bodyPr/>
        <a:lstStyle/>
        <a:p>
          <a:r>
            <a:rPr lang="en-US" sz="2800" dirty="0" smtClean="0"/>
            <a:t>Machine Learning</a:t>
          </a:r>
          <a:endParaRPr lang="en-US" sz="2800" dirty="0"/>
        </a:p>
      </dgm:t>
    </dgm:pt>
    <dgm:pt modelId="{94E43348-83A8-3F4B-B789-D192669D6AA2}" type="parTrans" cxnId="{E3E433ED-C2B3-F34B-9C32-2207B29CBEE4}">
      <dgm:prSet/>
      <dgm:spPr/>
      <dgm:t>
        <a:bodyPr/>
        <a:lstStyle/>
        <a:p>
          <a:endParaRPr lang="en-US" sz="2400"/>
        </a:p>
      </dgm:t>
    </dgm:pt>
    <dgm:pt modelId="{9231DC8E-EC2A-F842-B828-D3B447DFABB5}" type="sibTrans" cxnId="{E3E433ED-C2B3-F34B-9C32-2207B29CBEE4}">
      <dgm:prSet/>
      <dgm:spPr/>
      <dgm:t>
        <a:bodyPr/>
        <a:lstStyle/>
        <a:p>
          <a:endParaRPr lang="en-US" sz="2400"/>
        </a:p>
      </dgm:t>
    </dgm:pt>
    <dgm:pt modelId="{5E734DD9-96FE-7F42-89FB-9136B95998D6}" type="pres">
      <dgm:prSet presAssocID="{E8EAFC19-239F-E44D-9316-95F69ACD41C3}" presName="compositeShape" presStyleCnt="0">
        <dgm:presLayoutVars>
          <dgm:chMax val="7"/>
          <dgm:dir/>
          <dgm:resizeHandles val="exact"/>
        </dgm:presLayoutVars>
      </dgm:prSet>
      <dgm:spPr/>
    </dgm:pt>
    <dgm:pt modelId="{4B961882-F25F-1F48-8256-6E98BB82C4D9}" type="pres">
      <dgm:prSet presAssocID="{9809F53B-1C6D-354C-9888-CAC6DDB189B4}" presName="circ1" presStyleLbl="vennNode1" presStyleIdx="0" presStyleCnt="3"/>
      <dgm:spPr/>
      <dgm:t>
        <a:bodyPr/>
        <a:lstStyle/>
        <a:p>
          <a:endParaRPr lang="en-US"/>
        </a:p>
      </dgm:t>
    </dgm:pt>
    <dgm:pt modelId="{B8BAB5AF-CCB9-AE45-94E9-D0EDFA80A8B6}" type="pres">
      <dgm:prSet presAssocID="{9809F53B-1C6D-354C-9888-CAC6DDB189B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59B75-FBA9-094E-9C06-F18613F6339B}" type="pres">
      <dgm:prSet presAssocID="{2C65342B-67F5-1142-B3AA-6F7E2709157F}" presName="circ2" presStyleLbl="vennNode1" presStyleIdx="1" presStyleCnt="3"/>
      <dgm:spPr/>
      <dgm:t>
        <a:bodyPr/>
        <a:lstStyle/>
        <a:p>
          <a:endParaRPr lang="en-US"/>
        </a:p>
      </dgm:t>
    </dgm:pt>
    <dgm:pt modelId="{151F883B-253D-7E4F-83C1-660456DAECB3}" type="pres">
      <dgm:prSet presAssocID="{2C65342B-67F5-1142-B3AA-6F7E2709157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DA3B8-6947-3548-9F86-360BA52DC91A}" type="pres">
      <dgm:prSet presAssocID="{437766EE-BACA-7B46-883D-B03277F255FB}" presName="circ3" presStyleLbl="vennNode1" presStyleIdx="2" presStyleCnt="3"/>
      <dgm:spPr/>
      <dgm:t>
        <a:bodyPr/>
        <a:lstStyle/>
        <a:p>
          <a:endParaRPr lang="en-US"/>
        </a:p>
      </dgm:t>
    </dgm:pt>
    <dgm:pt modelId="{769A8EDD-7876-DF4A-AA5D-02878FAFC35A}" type="pres">
      <dgm:prSet presAssocID="{437766EE-BACA-7B46-883D-B03277F255F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D746F0-6E4F-4B46-92CB-C9C3B567F8CE}" srcId="{E8EAFC19-239F-E44D-9316-95F69ACD41C3}" destId="{9809F53B-1C6D-354C-9888-CAC6DDB189B4}" srcOrd="0" destOrd="0" parTransId="{BA73B3F5-DD1A-1C48-96F7-878E2AE2E653}" sibTransId="{82F0F0BB-D043-1848-88DA-9D667BF5AEC1}"/>
    <dgm:cxn modelId="{A4A52355-52AE-734B-8660-A8921865D502}" type="presOf" srcId="{9809F53B-1C6D-354C-9888-CAC6DDB189B4}" destId="{4B961882-F25F-1F48-8256-6E98BB82C4D9}" srcOrd="0" destOrd="0" presId="urn:microsoft.com/office/officeart/2005/8/layout/venn1"/>
    <dgm:cxn modelId="{797B085E-8B58-B142-92BA-3EC5DD9EB1C0}" type="presOf" srcId="{9809F53B-1C6D-354C-9888-CAC6DDB189B4}" destId="{B8BAB5AF-CCB9-AE45-94E9-D0EDFA80A8B6}" srcOrd="1" destOrd="0" presId="urn:microsoft.com/office/officeart/2005/8/layout/venn1"/>
    <dgm:cxn modelId="{ED3AEE55-8262-8842-A48F-6F1B5A6E449C}" srcId="{E8EAFC19-239F-E44D-9316-95F69ACD41C3}" destId="{2C65342B-67F5-1142-B3AA-6F7E2709157F}" srcOrd="1" destOrd="0" parTransId="{B27EBE8F-D72A-5E41-B016-9DD8E2332E6C}" sibTransId="{4F1FB908-4A49-D94C-9B14-DC4E9E6E4BDD}"/>
    <dgm:cxn modelId="{16625C86-FC13-4A4C-BF23-35CF4EF1CD08}" type="presOf" srcId="{437766EE-BACA-7B46-883D-B03277F255FB}" destId="{CDBDA3B8-6947-3548-9F86-360BA52DC91A}" srcOrd="0" destOrd="0" presId="urn:microsoft.com/office/officeart/2005/8/layout/venn1"/>
    <dgm:cxn modelId="{E3E433ED-C2B3-F34B-9C32-2207B29CBEE4}" srcId="{E8EAFC19-239F-E44D-9316-95F69ACD41C3}" destId="{437766EE-BACA-7B46-883D-B03277F255FB}" srcOrd="2" destOrd="0" parTransId="{94E43348-83A8-3F4B-B789-D192669D6AA2}" sibTransId="{9231DC8E-EC2A-F842-B828-D3B447DFABB5}"/>
    <dgm:cxn modelId="{310BD096-D504-8C4E-A5F8-E83E71BA3ED4}" type="presOf" srcId="{2C65342B-67F5-1142-B3AA-6F7E2709157F}" destId="{CF959B75-FBA9-094E-9C06-F18613F6339B}" srcOrd="0" destOrd="0" presId="urn:microsoft.com/office/officeart/2005/8/layout/venn1"/>
    <dgm:cxn modelId="{8CDC7FF1-5603-444D-A9FD-45432E175D08}" type="presOf" srcId="{2C65342B-67F5-1142-B3AA-6F7E2709157F}" destId="{151F883B-253D-7E4F-83C1-660456DAECB3}" srcOrd="1" destOrd="0" presId="urn:microsoft.com/office/officeart/2005/8/layout/venn1"/>
    <dgm:cxn modelId="{0B73F187-F54F-EB4B-90FA-F86753FB6660}" type="presOf" srcId="{E8EAFC19-239F-E44D-9316-95F69ACD41C3}" destId="{5E734DD9-96FE-7F42-89FB-9136B95998D6}" srcOrd="0" destOrd="0" presId="urn:microsoft.com/office/officeart/2005/8/layout/venn1"/>
    <dgm:cxn modelId="{836F48B8-FF5A-4543-B914-9156CF1016DC}" type="presOf" srcId="{437766EE-BACA-7B46-883D-B03277F255FB}" destId="{769A8EDD-7876-DF4A-AA5D-02878FAFC35A}" srcOrd="1" destOrd="0" presId="urn:microsoft.com/office/officeart/2005/8/layout/venn1"/>
    <dgm:cxn modelId="{3D42D9A4-9F79-1942-A1F9-3419C2543811}" type="presParOf" srcId="{5E734DD9-96FE-7F42-89FB-9136B95998D6}" destId="{4B961882-F25F-1F48-8256-6E98BB82C4D9}" srcOrd="0" destOrd="0" presId="urn:microsoft.com/office/officeart/2005/8/layout/venn1"/>
    <dgm:cxn modelId="{789A2B1B-3984-3E46-9593-0BB1857F489E}" type="presParOf" srcId="{5E734DD9-96FE-7F42-89FB-9136B95998D6}" destId="{B8BAB5AF-CCB9-AE45-94E9-D0EDFA80A8B6}" srcOrd="1" destOrd="0" presId="urn:microsoft.com/office/officeart/2005/8/layout/venn1"/>
    <dgm:cxn modelId="{E8C085C9-D77E-384E-91FB-4C67F95D0AA7}" type="presParOf" srcId="{5E734DD9-96FE-7F42-89FB-9136B95998D6}" destId="{CF959B75-FBA9-094E-9C06-F18613F6339B}" srcOrd="2" destOrd="0" presId="urn:microsoft.com/office/officeart/2005/8/layout/venn1"/>
    <dgm:cxn modelId="{A5883C78-E4F3-5849-9DE3-7BCE32561285}" type="presParOf" srcId="{5E734DD9-96FE-7F42-89FB-9136B95998D6}" destId="{151F883B-253D-7E4F-83C1-660456DAECB3}" srcOrd="3" destOrd="0" presId="urn:microsoft.com/office/officeart/2005/8/layout/venn1"/>
    <dgm:cxn modelId="{7859EE30-0104-0A43-9462-38E62C84A43E}" type="presParOf" srcId="{5E734DD9-96FE-7F42-89FB-9136B95998D6}" destId="{CDBDA3B8-6947-3548-9F86-360BA52DC91A}" srcOrd="4" destOrd="0" presId="urn:microsoft.com/office/officeart/2005/8/layout/venn1"/>
    <dgm:cxn modelId="{37FAC80D-E4B2-0E42-8FA4-AFA52A439246}" type="presParOf" srcId="{5E734DD9-96FE-7F42-89FB-9136B95998D6}" destId="{769A8EDD-7876-DF4A-AA5D-02878FAFC35A}" srcOrd="5" destOrd="0" presId="urn:microsoft.com/office/officeart/2005/8/layout/venn1"/>
  </dgm:cxnLst>
  <dgm:bg>
    <a:effectLst>
      <a:glow rad="101600">
        <a:schemeClr val="accent1">
          <a:alpha val="75000"/>
        </a:schemeClr>
      </a:glow>
    </a:effectLst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61882-F25F-1F48-8256-6E98BB82C4D9}">
      <dsp:nvSpPr>
        <dsp:cNvPr id="0" name=""/>
        <dsp:cNvSpPr/>
      </dsp:nvSpPr>
      <dsp:spPr>
        <a:xfrm>
          <a:off x="2280440" y="65353"/>
          <a:ext cx="3136980" cy="3136980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Logic</a:t>
          </a:r>
          <a:endParaRPr lang="en-US" sz="2800" kern="1200" dirty="0"/>
        </a:p>
      </dsp:txBody>
      <dsp:txXfrm>
        <a:off x="2698704" y="614325"/>
        <a:ext cx="2300452" cy="1411641"/>
      </dsp:txXfrm>
    </dsp:sp>
    <dsp:sp modelId="{CF959B75-FBA9-094E-9C06-F18613F6339B}">
      <dsp:nvSpPr>
        <dsp:cNvPr id="0" name=""/>
        <dsp:cNvSpPr/>
      </dsp:nvSpPr>
      <dsp:spPr>
        <a:xfrm>
          <a:off x="3412367" y="2025966"/>
          <a:ext cx="3136980" cy="313698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Scalability</a:t>
          </a:r>
          <a:endParaRPr lang="en-US" sz="2800" kern="1200" dirty="0"/>
        </a:p>
      </dsp:txBody>
      <dsp:txXfrm>
        <a:off x="4371761" y="2836353"/>
        <a:ext cx="1882188" cy="1725339"/>
      </dsp:txXfrm>
    </dsp:sp>
    <dsp:sp modelId="{CDBDA3B8-6947-3548-9F86-360BA52DC91A}">
      <dsp:nvSpPr>
        <dsp:cNvPr id="0" name=""/>
        <dsp:cNvSpPr/>
      </dsp:nvSpPr>
      <dsp:spPr>
        <a:xfrm>
          <a:off x="1148513" y="2025966"/>
          <a:ext cx="3136980" cy="313698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 Learning</a:t>
          </a:r>
          <a:endParaRPr lang="en-US" sz="2800" kern="1200" dirty="0"/>
        </a:p>
      </dsp:txBody>
      <dsp:txXfrm>
        <a:off x="1443912" y="2836353"/>
        <a:ext cx="1882188" cy="1725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61882-F25F-1F48-8256-6E98BB82C4D9}">
      <dsp:nvSpPr>
        <dsp:cNvPr id="0" name=""/>
        <dsp:cNvSpPr/>
      </dsp:nvSpPr>
      <dsp:spPr>
        <a:xfrm>
          <a:off x="2280440" y="65353"/>
          <a:ext cx="3136980" cy="3136980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Logic</a:t>
          </a:r>
          <a:endParaRPr lang="en-US" sz="2800" kern="1200" dirty="0"/>
        </a:p>
      </dsp:txBody>
      <dsp:txXfrm>
        <a:off x="2698704" y="614325"/>
        <a:ext cx="2300452" cy="1411641"/>
      </dsp:txXfrm>
    </dsp:sp>
    <dsp:sp modelId="{CF959B75-FBA9-094E-9C06-F18613F6339B}">
      <dsp:nvSpPr>
        <dsp:cNvPr id="0" name=""/>
        <dsp:cNvSpPr/>
      </dsp:nvSpPr>
      <dsp:spPr>
        <a:xfrm>
          <a:off x="3412367" y="2025966"/>
          <a:ext cx="3136980" cy="313698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Scalability</a:t>
          </a:r>
          <a:endParaRPr lang="en-US" sz="2800" kern="1200" dirty="0"/>
        </a:p>
      </dsp:txBody>
      <dsp:txXfrm>
        <a:off x="4371761" y="2836353"/>
        <a:ext cx="1882188" cy="1725339"/>
      </dsp:txXfrm>
    </dsp:sp>
    <dsp:sp modelId="{CDBDA3B8-6947-3548-9F86-360BA52DC91A}">
      <dsp:nvSpPr>
        <dsp:cNvPr id="0" name=""/>
        <dsp:cNvSpPr/>
      </dsp:nvSpPr>
      <dsp:spPr>
        <a:xfrm>
          <a:off x="1148513" y="2025966"/>
          <a:ext cx="3136980" cy="313698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 Learning</a:t>
          </a:r>
          <a:endParaRPr lang="en-US" sz="2800" kern="1200" dirty="0"/>
        </a:p>
      </dsp:txBody>
      <dsp:txXfrm>
        <a:off x="1443912" y="2836353"/>
        <a:ext cx="1882188" cy="1725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B00BE-9675-8C43-8F5D-13ADE5D97AEF}" type="datetimeFigureOut">
              <a:rPr lang="en-US" smtClean="0"/>
              <a:t>3/1/16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80A6A-83E4-FE43-89D0-55FB08D85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8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royal: 2258 pages, 15 relations, </a:t>
            </a:r>
          </a:p>
          <a:p>
            <a:r>
              <a:rPr lang="en-US" dirty="0" err="1" smtClean="0"/>
              <a:t>american</a:t>
            </a:r>
            <a:r>
              <a:rPr lang="en-US" dirty="0" smtClean="0"/>
              <a:t>: 679 pages, 12</a:t>
            </a:r>
            <a:r>
              <a:rPr lang="en-US" baseline="0" dirty="0" smtClean="0"/>
              <a:t>k links, 30 relations</a:t>
            </a:r>
          </a:p>
          <a:p>
            <a:r>
              <a:rPr lang="en-US" baseline="0" dirty="0" smtClean="0"/>
              <a:t>geo: 500 pages, 43k mentions/links, 10 relations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AAF37-B39F-7349-BB4D-836DFED3510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4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0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3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1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1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7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0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92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1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62C21-06C6-C241-9674-EB0F4D5004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762000" y="914400"/>
            <a:ext cx="77724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Arial" charset="0"/>
              </a:rPr>
              <a:t>Knowledge Representation Meets Machine Learning:</a:t>
            </a:r>
            <a:br>
              <a:rPr lang="en-US" dirty="0" smtClean="0">
                <a:latin typeface="Calibri" charset="0"/>
                <a:ea typeface="ＭＳ Ｐゴシック" charset="0"/>
                <a:cs typeface="Arial" charset="0"/>
              </a:rPr>
            </a:br>
            <a:r>
              <a:rPr lang="en-US" dirty="0" smtClean="0">
                <a:latin typeface="Calibri" charset="0"/>
                <a:ea typeface="ＭＳ Ｐゴシック" charset="0"/>
                <a:cs typeface="Arial" charset="0"/>
              </a:rPr>
              <a:t>Part 3/3</a:t>
            </a:r>
            <a:endParaRPr lang="en-US" dirty="0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685800" y="2743200"/>
            <a:ext cx="79248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1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William W. </a:t>
            </a:r>
            <a:r>
              <a:rPr lang="en-US" sz="31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Cohen</a:t>
            </a:r>
            <a:br>
              <a:rPr lang="en-US" sz="31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</a:br>
            <a:r>
              <a:rPr lang="en-US" sz="20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Machine Learning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Dept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 </a:t>
            </a:r>
            <a:br>
              <a:rPr lang="en-US" sz="20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</a:br>
            <a:r>
              <a:rPr lang="en-US" sz="17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and Language Technology </a:t>
            </a:r>
            <a:r>
              <a:rPr lang="en-US" sz="17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Dept</a:t>
            </a:r>
            <a:endParaRPr lang="en-US" sz="1700" dirty="0">
              <a:solidFill>
                <a:schemeClr val="tx1"/>
              </a:solidFill>
              <a:latin typeface="Calibri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60000"/>
              </a:lnSpc>
            </a:pPr>
            <a:endParaRPr lang="en-US" sz="2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60000"/>
              </a:lnSpc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joint work with:</a:t>
            </a:r>
          </a:p>
          <a:p>
            <a:pPr eaLnBrk="1" hangingPunct="1">
              <a:lnSpc>
                <a:spcPct val="60000"/>
              </a:lnSpc>
            </a:pPr>
            <a:endParaRPr lang="en-US" sz="2400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60000"/>
              </a:lnSpc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William Wang, Kathryn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Rivard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Mazaitis</a:t>
            </a:r>
            <a:endParaRPr lang="en-US" sz="24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536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50"/>
          <a:stretch>
            <a:fillRect/>
          </a:stretch>
        </p:blipFill>
        <p:spPr bwMode="auto">
          <a:xfrm>
            <a:off x="0" y="5207000"/>
            <a:ext cx="2032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5346700"/>
            <a:ext cx="151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4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37013" y="4114800"/>
            <a:ext cx="51054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65613" y="6019800"/>
            <a:ext cx="289560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Program </a:t>
            </a:r>
            <a:r>
              <a:rPr lang="en-US" sz="1600" dirty="0"/>
              <a:t>(label propagation)</a:t>
            </a:r>
          </a:p>
        </p:txBody>
      </p:sp>
      <p:pic>
        <p:nvPicPr>
          <p:cNvPr id="38915" name="Picture 3" descr="Screen Shot 2013-04-22 at 3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4594" r="4077" b="10587"/>
          <a:stretch>
            <a:fillRect/>
          </a:stretch>
        </p:blipFill>
        <p:spPr bwMode="auto">
          <a:xfrm>
            <a:off x="4243388" y="4281488"/>
            <a:ext cx="4635500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2963" y="6019800"/>
            <a:ext cx="1697037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LHS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features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4953000"/>
            <a:ext cx="3200400" cy="8302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/>
              <a:t>Where does the program come from?</a:t>
            </a:r>
            <a:endParaRPr lang="en-US" sz="2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2286000"/>
            <a:ext cx="3667125" cy="15700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Logic program is an </a:t>
            </a:r>
            <a:r>
              <a:rPr lang="en-US" sz="2400" i="1" dirty="0"/>
              <a:t>interpreter</a:t>
            </a:r>
            <a:r>
              <a:rPr lang="en-US" sz="2400" dirty="0"/>
              <a:t> for a program containing </a:t>
            </a:r>
            <a:r>
              <a:rPr lang="en-US" sz="2400" i="1" dirty="0"/>
              <a:t>all possible rules </a:t>
            </a:r>
            <a:r>
              <a:rPr lang="en-US" sz="2400" dirty="0"/>
              <a:t>from a sublanguage</a:t>
            </a:r>
            <a:endParaRPr lang="en-US" sz="2400" i="1" dirty="0"/>
          </a:p>
        </p:txBody>
      </p:sp>
      <p:sp>
        <p:nvSpPr>
          <p:cNvPr id="3" name="Right Arrow 2"/>
          <p:cNvSpPr/>
          <p:nvPr/>
        </p:nvSpPr>
        <p:spPr>
          <a:xfrm rot="1915458">
            <a:off x="3994150" y="3848100"/>
            <a:ext cx="1447800" cy="533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48200" y="4572000"/>
            <a:ext cx="2209800" cy="4619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interpreter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7467600" y="4648200"/>
            <a:ext cx="14478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#f(…)</a:t>
            </a:r>
            <a:endParaRPr lang="en-US" sz="24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5410200" y="1905000"/>
            <a:ext cx="3667125" cy="1570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Features generated from using the interpreter correspond to </a:t>
            </a:r>
            <a:r>
              <a:rPr lang="en-US" sz="2400" i="1" dirty="0"/>
              <a:t>specific </a:t>
            </a:r>
            <a:r>
              <a:rPr lang="en-US" sz="2400" dirty="0"/>
              <a:t>rules in the sublanguage</a:t>
            </a:r>
            <a:endParaRPr lang="en-US" sz="2400" i="1" dirty="0"/>
          </a:p>
        </p:txBody>
      </p:sp>
      <p:sp>
        <p:nvSpPr>
          <p:cNvPr id="21" name="Right Arrow 20"/>
          <p:cNvSpPr/>
          <p:nvPr/>
        </p:nvSpPr>
        <p:spPr>
          <a:xfrm rot="2700000">
            <a:off x="7029450" y="3814763"/>
            <a:ext cx="1495425" cy="4572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33400" y="5867400"/>
            <a:ext cx="3124200" cy="8302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Use </a:t>
            </a:r>
            <a:r>
              <a:rPr lang="en-US" sz="2400" i="1" dirty="0"/>
              <a:t>parameter</a:t>
            </a:r>
            <a:r>
              <a:rPr lang="en-US" sz="2400" dirty="0"/>
              <a:t> learning to suggest </a:t>
            </a:r>
            <a:r>
              <a:rPr lang="en-US" sz="2400" i="1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43633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7924800" cy="8302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Logic program is an </a:t>
            </a:r>
            <a:r>
              <a:rPr lang="en-US" sz="2400" i="1" dirty="0"/>
              <a:t>interpreter</a:t>
            </a:r>
            <a:r>
              <a:rPr lang="en-US" sz="2400" dirty="0"/>
              <a:t> for a program containing </a:t>
            </a:r>
            <a:r>
              <a:rPr lang="en-US" sz="2400" i="1" dirty="0"/>
              <a:t>all possible rules </a:t>
            </a:r>
            <a:r>
              <a:rPr lang="en-US" sz="2400" dirty="0"/>
              <a:t>from a sublanguage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352800"/>
            <a:ext cx="5334000" cy="14779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b="1" u="sng" dirty="0"/>
              <a:t>Interpreter</a:t>
            </a:r>
            <a:r>
              <a:rPr lang="en-US" u="sng" dirty="0"/>
              <a:t> for all clauses of the form P(X,Y) :- Q(X,Y):</a:t>
            </a:r>
          </a:p>
          <a:p>
            <a:pPr algn="l">
              <a:defRPr/>
            </a:pPr>
            <a:endParaRPr lang="en-US" dirty="0"/>
          </a:p>
          <a:p>
            <a:pPr algn="l">
              <a:defRPr/>
            </a:pPr>
            <a:r>
              <a:rPr lang="en-US" dirty="0" err="1"/>
              <a:t>interp</a:t>
            </a:r>
            <a:r>
              <a:rPr lang="en-US" dirty="0"/>
              <a:t>(P,X,Y) :- </a:t>
            </a:r>
            <a:r>
              <a:rPr lang="en-US" dirty="0" err="1"/>
              <a:t>rel</a:t>
            </a:r>
            <a:r>
              <a:rPr lang="en-US" dirty="0"/>
              <a:t>(P,X,Y).</a:t>
            </a:r>
          </a:p>
          <a:p>
            <a:pPr algn="l">
              <a:defRPr/>
            </a:pPr>
            <a:r>
              <a:rPr lang="en-US" dirty="0" err="1"/>
              <a:t>interp</a:t>
            </a:r>
            <a:r>
              <a:rPr lang="en-US" dirty="0"/>
              <a:t>(P,X,Y) :- </a:t>
            </a:r>
            <a:r>
              <a:rPr lang="en-US" dirty="0" err="1"/>
              <a:t>interp</a:t>
            </a:r>
            <a:r>
              <a:rPr lang="en-US" dirty="0"/>
              <a:t>(Q,X,Y), </a:t>
            </a:r>
            <a:r>
              <a:rPr lang="en-US" dirty="0" err="1"/>
              <a:t>assumeRule</a:t>
            </a:r>
            <a:r>
              <a:rPr lang="en-US" dirty="0"/>
              <a:t>(P,Q).</a:t>
            </a:r>
          </a:p>
          <a:p>
            <a:pPr algn="l">
              <a:defRPr/>
            </a:pPr>
            <a:r>
              <a:rPr lang="en-US" dirty="0" err="1"/>
              <a:t>assumeRule</a:t>
            </a:r>
            <a:r>
              <a:rPr lang="en-US" dirty="0"/>
              <a:t>(P,Q) :- true   # f(P,Q).   </a:t>
            </a:r>
            <a:r>
              <a:rPr lang="en-US" dirty="0">
                <a:solidFill>
                  <a:srgbClr val="FFFF00"/>
                </a:solidFill>
              </a:rPr>
              <a:t>// </a:t>
            </a:r>
            <a:r>
              <a:rPr lang="en-US" i="1" dirty="0">
                <a:solidFill>
                  <a:srgbClr val="FFFF00"/>
                </a:solidFill>
              </a:rPr>
              <a:t>P(X,Y):-Q(X,Y)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33400" y="1524000"/>
            <a:ext cx="8305800" cy="1512888"/>
            <a:chOff x="533400" y="1828800"/>
            <a:chExt cx="8305800" cy="1512332"/>
          </a:xfrm>
        </p:grpSpPr>
        <p:sp>
          <p:nvSpPr>
            <p:cNvPr id="6" name="TextBox 5"/>
            <p:cNvSpPr txBox="1"/>
            <p:nvPr/>
          </p:nvSpPr>
          <p:spPr>
            <a:xfrm>
              <a:off x="533400" y="2209660"/>
              <a:ext cx="6096000" cy="3697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/>
                <a:t>DB</a:t>
              </a:r>
              <a:r>
                <a:rPr lang="en-US" baseline="-25000" dirty="0"/>
                <a:t>0</a:t>
              </a:r>
              <a:r>
                <a:rPr lang="en-US" dirty="0"/>
                <a:t>: sister(</a:t>
              </a:r>
              <a:r>
                <a:rPr lang="en-US" dirty="0" err="1"/>
                <a:t>malia,sasha</a:t>
              </a:r>
              <a:r>
                <a:rPr lang="en-US" dirty="0"/>
                <a:t>), mother(</a:t>
              </a:r>
              <a:r>
                <a:rPr lang="en-US" dirty="0" err="1"/>
                <a:t>malia,michelle</a:t>
              </a:r>
              <a:r>
                <a:rPr lang="en-US" dirty="0"/>
                <a:t>), …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3400" y="2971380"/>
              <a:ext cx="6096000" cy="3697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/>
                <a:t>DB: </a:t>
              </a:r>
              <a:r>
                <a:rPr lang="en-US" dirty="0" err="1"/>
                <a:t>rel</a:t>
              </a:r>
              <a:r>
                <a:rPr lang="en-US" dirty="0"/>
                <a:t>(</a:t>
              </a:r>
              <a:r>
                <a:rPr lang="en-US" dirty="0" err="1"/>
                <a:t>sister,malia,sasha</a:t>
              </a:r>
              <a:r>
                <a:rPr lang="en-US" dirty="0"/>
                <a:t>), </a:t>
              </a:r>
              <a:r>
                <a:rPr lang="en-US" dirty="0" err="1"/>
                <a:t>rel</a:t>
              </a:r>
              <a:r>
                <a:rPr lang="en-US" dirty="0"/>
                <a:t>(</a:t>
              </a:r>
              <a:r>
                <a:rPr lang="en-US" dirty="0" err="1"/>
                <a:t>mother,malia,michelle</a:t>
              </a:r>
              <a:r>
                <a:rPr lang="en-US" dirty="0"/>
                <a:t>), …</a:t>
              </a:r>
            </a:p>
          </p:txBody>
        </p:sp>
        <p:sp>
          <p:nvSpPr>
            <p:cNvPr id="7" name="Down Arrow 6"/>
            <p:cNvSpPr/>
            <p:nvPr/>
          </p:nvSpPr>
          <p:spPr>
            <a:xfrm>
              <a:off x="3505200" y="2590520"/>
              <a:ext cx="228600" cy="3808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1828800"/>
              <a:ext cx="2667000" cy="3697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/>
                <a:t>Query</a:t>
              </a:r>
              <a:r>
                <a:rPr lang="en-US" baseline="-25000" dirty="0"/>
                <a:t>0</a:t>
              </a:r>
              <a:r>
                <a:rPr lang="en-US" dirty="0"/>
                <a:t>: sibling(</a:t>
              </a:r>
              <a:r>
                <a:rPr lang="en-US" dirty="0" err="1"/>
                <a:t>malia,Z</a:t>
              </a:r>
              <a:r>
                <a:rPr lang="en-US" dirty="0"/>
                <a:t>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91200" y="2666692"/>
              <a:ext cx="3048000" cy="3697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/>
                <a:t>Query: </a:t>
              </a:r>
              <a:r>
                <a:rPr lang="en-US" dirty="0" err="1"/>
                <a:t>interp</a:t>
              </a:r>
              <a:r>
                <a:rPr lang="en-US" dirty="0"/>
                <a:t>(</a:t>
              </a:r>
              <a:r>
                <a:rPr lang="en-US" dirty="0" err="1"/>
                <a:t>sibling,malia,Z</a:t>
              </a:r>
              <a:r>
                <a:rPr lang="en-US" dirty="0"/>
                <a:t>)</a:t>
              </a:r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7086600" y="2209660"/>
              <a:ext cx="228600" cy="45703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8600" y="5105400"/>
            <a:ext cx="2133600" cy="12001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Features correspond to </a:t>
            </a:r>
            <a:r>
              <a:rPr lang="en-US" sz="2400" i="1" dirty="0"/>
              <a:t>specific </a:t>
            </a:r>
            <a:r>
              <a:rPr lang="en-US" sz="2400" dirty="0"/>
              <a:t>rules</a:t>
            </a:r>
            <a:endParaRPr lang="en-US" sz="2400" i="1" dirty="0"/>
          </a:p>
        </p:txBody>
      </p:sp>
      <p:sp>
        <p:nvSpPr>
          <p:cNvPr id="40983" name="Right Arrow 40982"/>
          <p:cNvSpPr/>
          <p:nvPr/>
        </p:nvSpPr>
        <p:spPr>
          <a:xfrm rot="19582779">
            <a:off x="2232025" y="5103813"/>
            <a:ext cx="1143000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0988" name="Group 40987"/>
          <p:cNvGrpSpPr>
            <a:grpSpLocks/>
          </p:cNvGrpSpPr>
          <p:nvPr/>
        </p:nvGrpSpPr>
        <p:grpSpPr bwMode="auto">
          <a:xfrm>
            <a:off x="2514600" y="3657600"/>
            <a:ext cx="6477000" cy="3036888"/>
            <a:chOff x="2514600" y="3657600"/>
            <a:chExt cx="6477000" cy="3036332"/>
          </a:xfrm>
        </p:grpSpPr>
        <p:grpSp>
          <p:nvGrpSpPr>
            <p:cNvPr id="39943" name="Group 40981"/>
            <p:cNvGrpSpPr>
              <a:grpSpLocks/>
            </p:cNvGrpSpPr>
            <p:nvPr/>
          </p:nvGrpSpPr>
          <p:grpSpPr bwMode="auto">
            <a:xfrm>
              <a:off x="2514600" y="3657600"/>
              <a:ext cx="6477000" cy="3036332"/>
              <a:chOff x="2514600" y="3962400"/>
              <a:chExt cx="6477000" cy="303633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096000" y="3962400"/>
                <a:ext cx="24384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interp</a:t>
                </a:r>
                <a:r>
                  <a:rPr lang="en-US" dirty="0"/>
                  <a:t>(</a:t>
                </a:r>
                <a:r>
                  <a:rPr lang="en-US" dirty="0" err="1"/>
                  <a:t>sibling,malia,Z</a:t>
                </a:r>
                <a:r>
                  <a:rPr lang="en-US" dirty="0"/>
                  <a:t>)</a:t>
                </a:r>
              </a:p>
            </p:txBody>
          </p:sp>
          <p:cxnSp>
            <p:nvCxnSpPr>
              <p:cNvPr id="12" name="Straight Arrow Connector 11"/>
              <p:cNvCxnSpPr>
                <a:stCxn id="25" idx="2"/>
              </p:cNvCxnSpPr>
              <p:nvPr/>
            </p:nvCxnSpPr>
            <p:spPr>
              <a:xfrm flipH="1">
                <a:off x="7239000" y="4332220"/>
                <a:ext cx="76200" cy="4682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6019800" y="4648074"/>
                <a:ext cx="2667000" cy="645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rel</a:t>
                </a:r>
                <a:r>
                  <a:rPr lang="en-US" dirty="0"/>
                  <a:t>(</a:t>
                </a:r>
                <a:r>
                  <a:rPr lang="en-US" dirty="0" err="1"/>
                  <a:t>Q,malia,Z</a:t>
                </a:r>
                <a:r>
                  <a:rPr lang="en-US" dirty="0"/>
                  <a:t>), </a:t>
                </a: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sibling,Q</a:t>
                </a:r>
                <a:r>
                  <a:rPr lang="en-US" dirty="0"/>
                  <a:t>),…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867400" y="5638493"/>
                <a:ext cx="31242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sibling,mother</a:t>
                </a:r>
                <a:r>
                  <a:rPr lang="en-US" dirty="0"/>
                  <a:t>),…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667000" y="5638493"/>
                <a:ext cx="28194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sibling,sister</a:t>
                </a:r>
                <a:r>
                  <a:rPr lang="en-US" dirty="0"/>
                  <a:t>),…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>
                <a:off x="5257800" y="5257563"/>
                <a:ext cx="1524000" cy="53330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6" idx="2"/>
                <a:endCxn id="27" idx="0"/>
              </p:cNvCxnSpPr>
              <p:nvPr/>
            </p:nvCxnSpPr>
            <p:spPr>
              <a:xfrm>
                <a:off x="7353300" y="5294069"/>
                <a:ext cx="76200" cy="34442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3886200" y="6019423"/>
                <a:ext cx="114300" cy="3047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276600" y="6628912"/>
                <a:ext cx="990600" cy="36982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/>
                  <a:t>Z=</a:t>
                </a:r>
                <a:r>
                  <a:rPr lang="en-US" dirty="0" err="1"/>
                  <a:t>sasha</a:t>
                </a: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086600" y="6552726"/>
                <a:ext cx="1524000" cy="36982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/>
                  <a:t>Z=</a:t>
                </a:r>
                <a:r>
                  <a:rPr lang="en-US" dirty="0" err="1"/>
                  <a:t>michelle</a:t>
                </a:r>
                <a:endParaRPr lang="en-US" dirty="0"/>
              </a:p>
            </p:txBody>
          </p:sp>
          <p:cxnSp>
            <p:nvCxnSpPr>
              <p:cNvPr id="41" name="Straight Arrow Connector 40"/>
              <p:cNvCxnSpPr>
                <a:stCxn id="27" idx="2"/>
              </p:cNvCxnSpPr>
              <p:nvPr/>
            </p:nvCxnSpPr>
            <p:spPr>
              <a:xfrm>
                <a:off x="7429500" y="6008313"/>
                <a:ext cx="114300" cy="31585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57" name="TextBox 40974"/>
              <p:cNvSpPr txBox="1">
                <a:spLocks noChangeArrowheads="1"/>
              </p:cNvSpPr>
              <p:nvPr/>
            </p:nvSpPr>
            <p:spPr bwMode="auto">
              <a:xfrm>
                <a:off x="2514600" y="6019800"/>
                <a:ext cx="138544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 i="1"/>
                  <a:t>f(sibling,sister)</a:t>
                </a:r>
              </a:p>
            </p:txBody>
          </p:sp>
          <p:sp>
            <p:nvSpPr>
              <p:cNvPr id="39958" name="TextBox 51"/>
              <p:cNvSpPr txBox="1">
                <a:spLocks noChangeArrowheads="1"/>
              </p:cNvSpPr>
              <p:nvPr/>
            </p:nvSpPr>
            <p:spPr bwMode="auto">
              <a:xfrm>
                <a:off x="5943600" y="6019800"/>
                <a:ext cx="157506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 i="1"/>
                  <a:t>f(sibling,mother)</a:t>
                </a:r>
              </a:p>
            </p:txBody>
          </p:sp>
        </p:grpSp>
        <p:sp>
          <p:nvSpPr>
            <p:cNvPr id="39944" name="TextBox 40986"/>
            <p:cNvSpPr txBox="1">
              <a:spLocks noChangeArrowheads="1"/>
            </p:cNvSpPr>
            <p:nvPr/>
          </p:nvSpPr>
          <p:spPr bwMode="auto">
            <a:xfrm>
              <a:off x="3657600" y="586740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…</a:t>
              </a:r>
            </a:p>
          </p:txBody>
        </p:sp>
        <p:sp>
          <p:nvSpPr>
            <p:cNvPr id="39945" name="TextBox 65"/>
            <p:cNvSpPr txBox="1">
              <a:spLocks noChangeArrowheads="1"/>
            </p:cNvSpPr>
            <p:nvPr/>
          </p:nvSpPr>
          <p:spPr bwMode="auto">
            <a:xfrm>
              <a:off x="7467600" y="586740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84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0" grpId="0" animBg="1"/>
      <p:bldP spid="60" grpId="1" animBg="1"/>
      <p:bldP spid="4098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7924800" cy="8302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Logic program is an </a:t>
            </a:r>
            <a:r>
              <a:rPr lang="en-US" sz="2400" i="1" dirty="0"/>
              <a:t>interpreter</a:t>
            </a:r>
            <a:r>
              <a:rPr lang="en-US" sz="2400" dirty="0"/>
              <a:t> for a program containing </a:t>
            </a:r>
            <a:r>
              <a:rPr lang="en-US" sz="2400" i="1" dirty="0"/>
              <a:t>all possible rules </a:t>
            </a:r>
            <a:r>
              <a:rPr lang="en-US" sz="2400" dirty="0"/>
              <a:t>from a sublanguage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352800"/>
            <a:ext cx="5334000" cy="14779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b="1" u="sng" dirty="0"/>
              <a:t>Interpreter</a:t>
            </a:r>
            <a:r>
              <a:rPr lang="en-US" u="sng" dirty="0"/>
              <a:t> for all clauses of the form P(X,Y) :- Q(X,Y):</a:t>
            </a:r>
          </a:p>
          <a:p>
            <a:pPr algn="l">
              <a:defRPr/>
            </a:pPr>
            <a:endParaRPr lang="en-US" dirty="0"/>
          </a:p>
          <a:p>
            <a:pPr algn="l">
              <a:defRPr/>
            </a:pPr>
            <a:r>
              <a:rPr lang="en-US" dirty="0" err="1"/>
              <a:t>interp</a:t>
            </a:r>
            <a:r>
              <a:rPr lang="en-US" dirty="0"/>
              <a:t>(P,X,Y) :- </a:t>
            </a:r>
            <a:r>
              <a:rPr lang="en-US" dirty="0" err="1"/>
              <a:t>rel</a:t>
            </a:r>
            <a:r>
              <a:rPr lang="en-US" dirty="0"/>
              <a:t>(P,X,Y).</a:t>
            </a:r>
          </a:p>
          <a:p>
            <a:pPr algn="l">
              <a:defRPr/>
            </a:pPr>
            <a:r>
              <a:rPr lang="en-US" dirty="0" err="1"/>
              <a:t>interp</a:t>
            </a:r>
            <a:r>
              <a:rPr lang="en-US" dirty="0"/>
              <a:t>(P,X,Y) :- </a:t>
            </a:r>
            <a:r>
              <a:rPr lang="en-US" dirty="0" err="1"/>
              <a:t>interp</a:t>
            </a:r>
            <a:r>
              <a:rPr lang="en-US" dirty="0"/>
              <a:t>(Q,X,Y), </a:t>
            </a:r>
            <a:r>
              <a:rPr lang="en-US" dirty="0" err="1"/>
              <a:t>assumeRule</a:t>
            </a:r>
            <a:r>
              <a:rPr lang="en-US" dirty="0"/>
              <a:t>(P,Q).</a:t>
            </a:r>
          </a:p>
          <a:p>
            <a:pPr algn="l">
              <a:defRPr/>
            </a:pPr>
            <a:r>
              <a:rPr lang="en-US" dirty="0" err="1"/>
              <a:t>assumeRule</a:t>
            </a:r>
            <a:r>
              <a:rPr lang="en-US" dirty="0"/>
              <a:t>(P,Q) :- true   # f(P,Q).   </a:t>
            </a:r>
            <a:r>
              <a:rPr lang="en-US" dirty="0">
                <a:solidFill>
                  <a:srgbClr val="FFFF00"/>
                </a:solidFill>
              </a:rPr>
              <a:t>// </a:t>
            </a:r>
            <a:r>
              <a:rPr lang="en-US" i="1" dirty="0">
                <a:solidFill>
                  <a:srgbClr val="FFFF00"/>
                </a:solidFill>
              </a:rPr>
              <a:t>P(X,Y):-Q(X,Y)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2667000"/>
            <a:ext cx="6096000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dirty="0"/>
              <a:t>DB: </a:t>
            </a:r>
            <a:r>
              <a:rPr lang="en-US" dirty="0" err="1"/>
              <a:t>rel</a:t>
            </a:r>
            <a:r>
              <a:rPr lang="en-US" dirty="0"/>
              <a:t>(</a:t>
            </a:r>
            <a:r>
              <a:rPr lang="en-US" dirty="0" err="1"/>
              <a:t>sister,malia,sasha</a:t>
            </a:r>
            <a:r>
              <a:rPr lang="en-US" dirty="0"/>
              <a:t>), </a:t>
            </a:r>
            <a:r>
              <a:rPr lang="en-US" dirty="0" err="1"/>
              <a:t>rel</a:t>
            </a:r>
            <a:r>
              <a:rPr lang="en-US" dirty="0"/>
              <a:t>(</a:t>
            </a:r>
            <a:r>
              <a:rPr lang="en-US" dirty="0" err="1"/>
              <a:t>mother,malia,michelle</a:t>
            </a:r>
            <a:r>
              <a:rPr lang="en-US" dirty="0"/>
              <a:t>), 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91200" y="2362200"/>
            <a:ext cx="3048000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dirty="0"/>
              <a:t>Query: </a:t>
            </a:r>
            <a:r>
              <a:rPr lang="en-US" dirty="0" err="1"/>
              <a:t>interp</a:t>
            </a:r>
            <a:r>
              <a:rPr lang="en-US" dirty="0"/>
              <a:t>(</a:t>
            </a:r>
            <a:r>
              <a:rPr lang="en-US" dirty="0" err="1"/>
              <a:t>sibling,malia,Z</a:t>
            </a:r>
            <a:r>
              <a:rPr lang="en-US" dirty="0"/>
              <a:t>)</a:t>
            </a:r>
          </a:p>
        </p:txBody>
      </p:sp>
      <p:grpSp>
        <p:nvGrpSpPr>
          <p:cNvPr id="40965" name="Group 40987"/>
          <p:cNvGrpSpPr>
            <a:grpSpLocks/>
          </p:cNvGrpSpPr>
          <p:nvPr/>
        </p:nvGrpSpPr>
        <p:grpSpPr bwMode="auto">
          <a:xfrm>
            <a:off x="2514600" y="3657600"/>
            <a:ext cx="6477000" cy="3036888"/>
            <a:chOff x="2514600" y="3657600"/>
            <a:chExt cx="6477000" cy="3036332"/>
          </a:xfrm>
        </p:grpSpPr>
        <p:grpSp>
          <p:nvGrpSpPr>
            <p:cNvPr id="40971" name="Group 40981"/>
            <p:cNvGrpSpPr>
              <a:grpSpLocks/>
            </p:cNvGrpSpPr>
            <p:nvPr/>
          </p:nvGrpSpPr>
          <p:grpSpPr bwMode="auto">
            <a:xfrm>
              <a:off x="2514600" y="3657600"/>
              <a:ext cx="6477000" cy="3036332"/>
              <a:chOff x="2514600" y="3962400"/>
              <a:chExt cx="6477000" cy="303633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096000" y="3962400"/>
                <a:ext cx="24384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interp</a:t>
                </a:r>
                <a:r>
                  <a:rPr lang="en-US" dirty="0"/>
                  <a:t>(</a:t>
                </a:r>
                <a:r>
                  <a:rPr lang="en-US" dirty="0" err="1"/>
                  <a:t>sibling,malia,Z</a:t>
                </a:r>
                <a:r>
                  <a:rPr lang="en-US" dirty="0"/>
                  <a:t>)</a:t>
                </a:r>
              </a:p>
            </p:txBody>
          </p:sp>
          <p:cxnSp>
            <p:nvCxnSpPr>
              <p:cNvPr id="12" name="Straight Arrow Connector 11"/>
              <p:cNvCxnSpPr>
                <a:stCxn id="25" idx="2"/>
              </p:cNvCxnSpPr>
              <p:nvPr/>
            </p:nvCxnSpPr>
            <p:spPr>
              <a:xfrm flipH="1">
                <a:off x="7239000" y="4332220"/>
                <a:ext cx="76200" cy="4682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6019800" y="4648074"/>
                <a:ext cx="2667000" cy="645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rel</a:t>
                </a:r>
                <a:r>
                  <a:rPr lang="en-US" dirty="0"/>
                  <a:t>(</a:t>
                </a:r>
                <a:r>
                  <a:rPr lang="en-US" dirty="0" err="1"/>
                  <a:t>Q,malia,Z</a:t>
                </a:r>
                <a:r>
                  <a:rPr lang="en-US" dirty="0"/>
                  <a:t>), </a:t>
                </a: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sibling,Q</a:t>
                </a:r>
                <a:r>
                  <a:rPr lang="en-US" dirty="0"/>
                  <a:t>),…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867400" y="5638493"/>
                <a:ext cx="31242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sibling,mother</a:t>
                </a:r>
                <a:r>
                  <a:rPr lang="en-US" dirty="0"/>
                  <a:t>),…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667000" y="5638493"/>
                <a:ext cx="28194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sibling,sister</a:t>
                </a:r>
                <a:r>
                  <a:rPr lang="en-US" dirty="0"/>
                  <a:t>),…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>
                <a:off x="5257800" y="5257563"/>
                <a:ext cx="1524000" cy="53330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6" idx="2"/>
                <a:endCxn id="27" idx="0"/>
              </p:cNvCxnSpPr>
              <p:nvPr/>
            </p:nvCxnSpPr>
            <p:spPr>
              <a:xfrm>
                <a:off x="7353300" y="5294069"/>
                <a:ext cx="76200" cy="34442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3886200" y="6019423"/>
                <a:ext cx="114300" cy="3047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276600" y="6628912"/>
                <a:ext cx="990600" cy="36982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/>
                  <a:t>Z=</a:t>
                </a:r>
                <a:r>
                  <a:rPr lang="en-US" dirty="0" err="1"/>
                  <a:t>sasha</a:t>
                </a: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086600" y="6552726"/>
                <a:ext cx="1524000" cy="36982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/>
                  <a:t>Z=</a:t>
                </a:r>
                <a:r>
                  <a:rPr lang="en-US" dirty="0" err="1"/>
                  <a:t>michelle</a:t>
                </a:r>
                <a:endParaRPr lang="en-US" dirty="0"/>
              </a:p>
            </p:txBody>
          </p:sp>
          <p:cxnSp>
            <p:nvCxnSpPr>
              <p:cNvPr id="41" name="Straight Arrow Connector 40"/>
              <p:cNvCxnSpPr>
                <a:stCxn id="27" idx="2"/>
              </p:cNvCxnSpPr>
              <p:nvPr/>
            </p:nvCxnSpPr>
            <p:spPr>
              <a:xfrm>
                <a:off x="7429500" y="6008313"/>
                <a:ext cx="114300" cy="31585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85" name="TextBox 40974"/>
              <p:cNvSpPr txBox="1">
                <a:spLocks noChangeArrowheads="1"/>
              </p:cNvSpPr>
              <p:nvPr/>
            </p:nvSpPr>
            <p:spPr bwMode="auto">
              <a:xfrm>
                <a:off x="2514600" y="6019800"/>
                <a:ext cx="138544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 i="1"/>
                  <a:t>f(sibling,sister)</a:t>
                </a:r>
              </a:p>
            </p:txBody>
          </p:sp>
          <p:sp>
            <p:nvSpPr>
              <p:cNvPr id="40986" name="TextBox 51"/>
              <p:cNvSpPr txBox="1">
                <a:spLocks noChangeArrowheads="1"/>
              </p:cNvSpPr>
              <p:nvPr/>
            </p:nvSpPr>
            <p:spPr bwMode="auto">
              <a:xfrm>
                <a:off x="5943600" y="6019800"/>
                <a:ext cx="157506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 i="1"/>
                  <a:t>f(sibling,mother)</a:t>
                </a:r>
              </a:p>
            </p:txBody>
          </p:sp>
        </p:grpSp>
        <p:sp>
          <p:nvSpPr>
            <p:cNvPr id="40972" name="TextBox 40986"/>
            <p:cNvSpPr txBox="1">
              <a:spLocks noChangeArrowheads="1"/>
            </p:cNvSpPr>
            <p:nvPr/>
          </p:nvSpPr>
          <p:spPr bwMode="auto">
            <a:xfrm>
              <a:off x="3657600" y="586740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…</a:t>
              </a:r>
            </a:p>
          </p:txBody>
        </p:sp>
        <p:sp>
          <p:nvSpPr>
            <p:cNvPr id="40973" name="TextBox 65"/>
            <p:cNvSpPr txBox="1">
              <a:spLocks noChangeArrowheads="1"/>
            </p:cNvSpPr>
            <p:nvPr/>
          </p:nvSpPr>
          <p:spPr bwMode="auto">
            <a:xfrm>
              <a:off x="7467600" y="586740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…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33400" y="1600200"/>
            <a:ext cx="5181600" cy="7080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000" b="1" dirty="0"/>
              <a:t>Features ~ rules.  For example:</a:t>
            </a:r>
          </a:p>
          <a:p>
            <a:pPr algn="l">
              <a:defRPr/>
            </a:pPr>
            <a:r>
              <a:rPr lang="en-US" sz="2000" b="1" dirty="0"/>
              <a:t> f(</a:t>
            </a:r>
            <a:r>
              <a:rPr lang="en-US" sz="2000" b="1" dirty="0" err="1"/>
              <a:t>sibling,sister</a:t>
            </a:r>
            <a:r>
              <a:rPr lang="en-US" sz="2000" b="1" dirty="0"/>
              <a:t>)  ~  sibling(X,Y):-sister(X,Y).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76400" y="2286000"/>
            <a:ext cx="5181600" cy="1016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000" b="1" dirty="0"/>
              <a:t>Gradient of </a:t>
            </a:r>
            <a:r>
              <a:rPr lang="en-US" sz="2000" b="1" i="1" dirty="0"/>
              <a:t>parameters</a:t>
            </a:r>
            <a:r>
              <a:rPr lang="en-US" sz="2000" b="1" dirty="0"/>
              <a:t> (feature weights) informs you about what </a:t>
            </a:r>
            <a:r>
              <a:rPr lang="en-US" sz="2000" b="1" i="1" dirty="0"/>
              <a:t>rules</a:t>
            </a:r>
            <a:r>
              <a:rPr lang="en-US" sz="2000" b="1" dirty="0"/>
              <a:t> could be added to the theory…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438400" y="5715000"/>
            <a:ext cx="0" cy="3810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867400" y="5715000"/>
            <a:ext cx="0" cy="3810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2000" y="4800600"/>
            <a:ext cx="4572000" cy="6461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b="1" u="sng" dirty="0"/>
              <a:t>Added rule:</a:t>
            </a:r>
            <a:endParaRPr lang="en-US" u="sng" dirty="0"/>
          </a:p>
          <a:p>
            <a:pPr algn="l">
              <a:defRPr/>
            </a:pPr>
            <a:r>
              <a:rPr lang="en-US" dirty="0" err="1">
                <a:solidFill>
                  <a:srgbClr val="FFFF00"/>
                </a:solidFill>
              </a:rPr>
              <a:t>Interp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sibling,X,Y</a:t>
            </a:r>
            <a:r>
              <a:rPr lang="en-US" dirty="0">
                <a:solidFill>
                  <a:srgbClr val="FFFF00"/>
                </a:solidFill>
              </a:rPr>
              <a:t>) :- </a:t>
            </a:r>
            <a:r>
              <a:rPr lang="en-US" dirty="0" err="1">
                <a:solidFill>
                  <a:srgbClr val="FFFF00"/>
                </a:solidFill>
              </a:rPr>
              <a:t>interp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sister,X,Y</a:t>
            </a:r>
            <a:r>
              <a:rPr lang="en-US" dirty="0">
                <a:solidFill>
                  <a:srgbClr val="FFFF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6474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Structure Learning in ProPPR</a:t>
            </a:r>
          </a:p>
        </p:txBody>
      </p:sp>
      <p:sp>
        <p:nvSpPr>
          <p:cNvPr id="41986" name="Content Placeholder 3"/>
          <p:cNvSpPr>
            <a:spLocks noGrp="1"/>
          </p:cNvSpPr>
          <p:nvPr>
            <p:ph idx="1"/>
          </p:nvPr>
        </p:nvSpPr>
        <p:spPr>
          <a:xfrm>
            <a:off x="152400" y="1676400"/>
            <a:ext cx="6705600" cy="4800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Iterative Structural Gradient (ISG):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Construct interpretive theory for sublanguage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Until structure doesn’t change: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Compute gradient of parameters wrt data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For each parameter with a useful gradient:</a:t>
            </a:r>
          </a:p>
          <a:p>
            <a:pPr lvl="3"/>
            <a:r>
              <a:rPr lang="en-US" sz="2400">
                <a:latin typeface="Calibri" charset="0"/>
                <a:ea typeface="ＭＳ Ｐゴシック" charset="0"/>
              </a:rPr>
              <a:t>Add the corresponding rule to the theory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Train the parameters of the learned theory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00800" y="1828800"/>
          <a:ext cx="2590800" cy="1747839"/>
        </p:xfrm>
        <a:graphic>
          <a:graphicData uri="http://schemas.openxmlformats.org/drawingml/2006/table">
            <a:tbl>
              <a:tblPr/>
              <a:tblGrid>
                <a:gridCol w="2590800"/>
              </a:tblGrid>
              <a:tr h="45728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templates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5730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P(X,Y) :- R(X,Y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1319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P(X,Y) :- R(Y,X)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42005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P(X,Y) :-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R1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(X,Z),R2(Z,Y)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41999" name="TextBox 1"/>
          <p:cNvSpPr txBox="1">
            <a:spLocks noChangeArrowheads="1"/>
          </p:cNvSpPr>
          <p:nvPr/>
        </p:nvSpPr>
        <p:spPr bwMode="auto">
          <a:xfrm>
            <a:off x="6019800" y="1143000"/>
            <a:ext cx="2690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[Wang et al, CIKM 2014]</a:t>
            </a:r>
          </a:p>
        </p:txBody>
      </p:sp>
    </p:spTree>
    <p:extLst>
      <p:ext uri="{BB962C8B-B14F-4D97-AF65-F5344CB8AC3E}">
        <p14:creationId xmlns:p14="http://schemas.microsoft.com/office/powerpoint/2010/main" val="285367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97629571"/>
              </p:ext>
            </p:extLst>
          </p:nvPr>
        </p:nvGraphicFramePr>
        <p:xfrm>
          <a:off x="708358" y="1128048"/>
          <a:ext cx="7697862" cy="5228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5464274" y="2665385"/>
            <a:ext cx="1368015" cy="971688"/>
          </a:xfrm>
          <a:prstGeom prst="straightConnector1">
            <a:avLst/>
          </a:prstGeom>
          <a:ln w="127000">
            <a:solidFill>
              <a:srgbClr val="4F81B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43010" y="2347740"/>
            <a:ext cx="1271901" cy="1289333"/>
          </a:xfrm>
          <a:prstGeom prst="straightConnector1">
            <a:avLst/>
          </a:prstGeom>
          <a:ln w="127000">
            <a:solidFill>
              <a:schemeClr val="accent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343010" y="5366547"/>
            <a:ext cx="2164155" cy="609130"/>
          </a:xfrm>
          <a:prstGeom prst="straightConnector1">
            <a:avLst/>
          </a:prstGeom>
          <a:ln w="127000">
            <a:solidFill>
              <a:srgbClr val="4F81B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88972" y="1208485"/>
            <a:ext cx="1741014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Abstract Machines, Binarization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0174" y="1147412"/>
            <a:ext cx="1741014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Probabilistic</a:t>
            </a:r>
          </a:p>
          <a:p>
            <a:r>
              <a:rPr lang="en-US" sz="2400" dirty="0" smtClean="0"/>
              <a:t>First-order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44130" y="5824053"/>
            <a:ext cx="174101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Scalable ML</a:t>
            </a:r>
            <a:endParaRPr lang="en-US" sz="2400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14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16692" y="3248131"/>
            <a:ext cx="3657199" cy="175432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</a:rPr>
              <a:t>Scalable Probabilistic </a:t>
            </a:r>
          </a:p>
          <a:p>
            <a:pPr algn="ctr"/>
            <a:r>
              <a:rPr lang="en-US" sz="3600" b="1" dirty="0" smtClean="0">
                <a:solidFill>
                  <a:srgbClr val="FFFF00"/>
                </a:solidFill>
              </a:rPr>
              <a:t>Logic</a:t>
            </a:r>
            <a:endParaRPr lang="en-US" sz="3600" b="1" dirty="0">
              <a:solidFill>
                <a:srgbClr val="FFFF00"/>
              </a:solidFill>
            </a:endParaRPr>
          </a:p>
        </p:txBody>
      </p:sp>
      <p:pic>
        <p:nvPicPr>
          <p:cNvPr id="11" name="Picture 3" descr="Screen Shot 2015-03-18 at 10.37.3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256588" cy="596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27145" y="5075535"/>
            <a:ext cx="36592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97029" y="5975678"/>
            <a:ext cx="10183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 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16692" y="3637073"/>
            <a:ext cx="11579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 </a:t>
            </a:r>
            <a:r>
              <a:rPr lang="en-US" sz="1400" b="1" dirty="0" smtClean="0">
                <a:solidFill>
                  <a:srgbClr val="008000"/>
                </a:solidFill>
              </a:rPr>
              <a:t>hometown</a:t>
            </a:r>
            <a:r>
              <a:rPr lang="en-US" sz="1400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9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Structure Learning for KB Completion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Input:  an KB</a:t>
            </a:r>
          </a:p>
          <a:p>
            <a:pPr lvl="1"/>
            <a:r>
              <a:rPr lang="en-US" dirty="0" smtClean="0"/>
              <a:t>Facts about many relations that are mutually informative about each other</a:t>
            </a:r>
          </a:p>
          <a:p>
            <a:pPr lvl="1"/>
            <a:r>
              <a:rPr lang="en-US" dirty="0" smtClean="0"/>
              <a:t>There may be noise</a:t>
            </a:r>
          </a:p>
          <a:p>
            <a:pPr lvl="1"/>
            <a:r>
              <a:rPr lang="en-US" dirty="0" smtClean="0"/>
              <a:t>There will be </a:t>
            </a:r>
            <a:r>
              <a:rPr lang="en-US" i="1" dirty="0" smtClean="0"/>
              <a:t>missing facts</a:t>
            </a:r>
            <a:endParaRPr lang="en-US" dirty="0" smtClean="0"/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New facts for the KB that “fill in the blanks”</a:t>
            </a:r>
          </a:p>
          <a:p>
            <a:r>
              <a:rPr lang="en-US" dirty="0" smtClean="0"/>
              <a:t>Possible evaluations:</a:t>
            </a:r>
          </a:p>
          <a:p>
            <a:pPr lvl="1"/>
            <a:r>
              <a:rPr lang="en-US" dirty="0" smtClean="0"/>
              <a:t>Reconstruct some </a:t>
            </a:r>
            <a:r>
              <a:rPr lang="en-US" dirty="0" err="1" smtClean="0"/>
              <a:t>heldout</a:t>
            </a:r>
            <a:r>
              <a:rPr lang="en-US" dirty="0" smtClean="0"/>
              <a:t> facts from a complete KB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MTurk</a:t>
            </a:r>
            <a:r>
              <a:rPr lang="en-US" dirty="0" smtClean="0"/>
              <a:t> or similar to assess new facts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96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ference_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5120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5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Structure Learning For Expressive Languages From Incomplete DBs is </a:t>
            </a:r>
            <a:r>
              <a:rPr lang="en-US" sz="3600" u="sng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Hard</a:t>
            </a:r>
          </a:p>
        </p:txBody>
      </p:sp>
      <p:pic>
        <p:nvPicPr>
          <p:cNvPr id="63491" name="Picture 1" descr="Screen Shot 2014-02-27 at 1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4184650"/>
            <a:ext cx="4751387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TextBox 2"/>
          <p:cNvSpPr txBox="1">
            <a:spLocks noChangeArrowheads="1"/>
          </p:cNvSpPr>
          <p:nvPr/>
        </p:nvSpPr>
        <p:spPr bwMode="auto">
          <a:xfrm>
            <a:off x="381000" y="1447800"/>
            <a:ext cx="8242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two families and 12 relations: </a:t>
            </a:r>
            <a:r>
              <a:rPr lang="en-US" i="1"/>
              <a:t>brother, sister, aunt, uncle, …</a:t>
            </a:r>
          </a:p>
        </p:txBody>
      </p:sp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381000" y="2133600"/>
            <a:ext cx="80772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corresponds to 112 </a:t>
            </a:r>
            <a:r>
              <a:rPr lang="ja-JP" altLang="en-US"/>
              <a:t>“</a:t>
            </a:r>
            <a:r>
              <a:rPr lang="en-US" altLang="ja-JP"/>
              <a:t>beliefs</a:t>
            </a:r>
            <a:r>
              <a:rPr lang="ja-JP" altLang="en-US"/>
              <a:t>”</a:t>
            </a:r>
            <a:r>
              <a:rPr lang="en-US" altLang="ja-JP"/>
              <a:t>: </a:t>
            </a:r>
            <a:r>
              <a:rPr lang="en-US" altLang="ja-JP" i="1"/>
              <a:t>wife(christopher,penelope), daughter(penelope,victoria), brother(arthur,victoria), …</a:t>
            </a:r>
          </a:p>
          <a:p>
            <a:pPr algn="l" eaLnBrk="1" hangingPunct="1"/>
            <a:endParaRPr lang="en-US" i="1"/>
          </a:p>
          <a:p>
            <a:pPr algn="l" eaLnBrk="1" hangingPunct="1"/>
            <a:r>
              <a:rPr lang="en-US"/>
              <a:t>and 104 </a:t>
            </a:r>
            <a:r>
              <a:rPr lang="ja-JP" altLang="en-US"/>
              <a:t>“</a:t>
            </a:r>
            <a:r>
              <a:rPr lang="en-US" altLang="ja-JP"/>
              <a:t>queries</a:t>
            </a:r>
            <a:r>
              <a:rPr lang="ja-JP" altLang="en-US" i="1"/>
              <a:t>”</a:t>
            </a:r>
            <a:r>
              <a:rPr lang="en-US" altLang="ja-JP" i="1"/>
              <a:t>: uncle(charlotte,Y) </a:t>
            </a:r>
            <a:r>
              <a:rPr lang="en-US" altLang="ja-JP"/>
              <a:t>with positive and negative </a:t>
            </a:r>
            <a:r>
              <a:rPr lang="ja-JP" altLang="en-US"/>
              <a:t>“</a:t>
            </a:r>
            <a:r>
              <a:rPr lang="en-US" altLang="ja-JP"/>
              <a:t>answers</a:t>
            </a:r>
            <a:r>
              <a:rPr lang="ja-JP" altLang="en-US"/>
              <a:t>”</a:t>
            </a:r>
            <a:r>
              <a:rPr lang="en-US" altLang="ja-JP"/>
              <a:t>: </a:t>
            </a:r>
            <a:r>
              <a:rPr lang="en-US" altLang="ja-JP" i="1"/>
              <a:t>[Y=arthur]+, [Y=james]-, … </a:t>
            </a:r>
            <a:endParaRPr lang="en-US" i="1"/>
          </a:p>
        </p:txBody>
      </p:sp>
      <p:sp>
        <p:nvSpPr>
          <p:cNvPr id="6" name="TextBox 5"/>
          <p:cNvSpPr txBox="1"/>
          <p:nvPr/>
        </p:nvSpPr>
        <p:spPr>
          <a:xfrm>
            <a:off x="381000" y="4156075"/>
            <a:ext cx="4495800" cy="2678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dirty="0"/>
              <a:t>experiment: </a:t>
            </a:r>
          </a:p>
          <a:p>
            <a:pPr algn="l">
              <a:defRPr/>
            </a:pPr>
            <a:r>
              <a:rPr lang="en-US" sz="2400" dirty="0"/>
              <a:t>repeat </a:t>
            </a:r>
            <a:r>
              <a:rPr lang="en-US" sz="2400" i="1" dirty="0"/>
              <a:t>n </a:t>
            </a:r>
            <a:r>
              <a:rPr lang="en-US" sz="2400" dirty="0"/>
              <a:t>times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hold out four test queries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for each relation R:</a:t>
            </a:r>
          </a:p>
          <a:p>
            <a:pPr marL="800100" lvl="1" indent="-342900" algn="l">
              <a:buFont typeface="Arial"/>
              <a:buChar char="•"/>
              <a:defRPr/>
            </a:pPr>
            <a:r>
              <a:rPr lang="en-US" sz="2400" dirty="0"/>
              <a:t>learn rules predicting R from the other relations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59270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Structure Learning: Example</a:t>
            </a:r>
          </a:p>
        </p:txBody>
      </p:sp>
      <p:pic>
        <p:nvPicPr>
          <p:cNvPr id="45058" name="Picture 1" descr="Screen Shot 2014-02-27 at 1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4184650"/>
            <a:ext cx="4751387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Box 2"/>
          <p:cNvSpPr txBox="1">
            <a:spLocks noChangeArrowheads="1"/>
          </p:cNvSpPr>
          <p:nvPr/>
        </p:nvSpPr>
        <p:spPr bwMode="auto">
          <a:xfrm>
            <a:off x="381000" y="1447800"/>
            <a:ext cx="8242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two families and 12 relations: </a:t>
            </a:r>
            <a:r>
              <a:rPr lang="en-US" i="1"/>
              <a:t>brother, sister, aunt, uncle,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133600"/>
            <a:ext cx="8077200" cy="19383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400" dirty="0"/>
              <a:t>Result: 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7/8 tests correct (Hinton 1986)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78/80 tests correct (Quinlan 1990, FOIL)</a:t>
            </a:r>
          </a:p>
          <a:p>
            <a:pPr algn="l">
              <a:defRPr/>
            </a:pPr>
            <a:r>
              <a:rPr lang="en-US" sz="2400" dirty="0"/>
              <a:t>Result, leave-one-relation out: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FOIL: perfect on 12/12 relations; Alchemy perfect on 11/12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156075"/>
            <a:ext cx="4495800" cy="2678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dirty="0"/>
              <a:t>: </a:t>
            </a:r>
          </a:p>
          <a:p>
            <a:pPr algn="l">
              <a:defRPr/>
            </a:pPr>
            <a:r>
              <a:rPr lang="en-US" sz="2400" dirty="0"/>
              <a:t>repeat </a:t>
            </a:r>
            <a:r>
              <a:rPr lang="en-US" sz="2400" i="1" dirty="0"/>
              <a:t>n </a:t>
            </a:r>
            <a:r>
              <a:rPr lang="en-US" sz="2400" dirty="0"/>
              <a:t>times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hold out four test queries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for each relation R:</a:t>
            </a:r>
          </a:p>
          <a:p>
            <a:pPr marL="800100" lvl="1" indent="-342900" algn="l">
              <a:buFont typeface="Arial"/>
              <a:buChar char="•"/>
              <a:defRPr/>
            </a:pPr>
            <a:r>
              <a:rPr lang="en-US" sz="2400" dirty="0"/>
              <a:t>learn rules predicting R from the other relations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16311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Structure Learning: Example</a:t>
            </a:r>
          </a:p>
        </p:txBody>
      </p:sp>
      <p:sp>
        <p:nvSpPr>
          <p:cNvPr id="46082" name="TextBox 2"/>
          <p:cNvSpPr txBox="1">
            <a:spLocks noChangeArrowheads="1"/>
          </p:cNvSpPr>
          <p:nvPr/>
        </p:nvSpPr>
        <p:spPr bwMode="auto">
          <a:xfrm>
            <a:off x="381000" y="1447800"/>
            <a:ext cx="8242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two families and 12 relations: </a:t>
            </a:r>
            <a:r>
              <a:rPr lang="en-US" i="1"/>
              <a:t>brother, sister, aunt, uncle,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133600"/>
            <a:ext cx="8077200" cy="30464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400" dirty="0"/>
              <a:t>Result: 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7/8 tests correct (Hinton 1986)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78/80 tests correct (Quinlan 1990, FOIL)</a:t>
            </a:r>
          </a:p>
          <a:p>
            <a:pPr algn="l">
              <a:defRPr/>
            </a:pPr>
            <a:r>
              <a:rPr lang="en-US" sz="2400" dirty="0"/>
              <a:t>Result, leave-one-relation out: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FOIL: perfect on 12/12 relations; Alchemy perfect on 11/12</a:t>
            </a:r>
          </a:p>
          <a:p>
            <a:pPr algn="l">
              <a:defRPr/>
            </a:pPr>
            <a:r>
              <a:rPr lang="en-US" sz="2400" dirty="0"/>
              <a:t>Result, leave-</a:t>
            </a:r>
            <a:r>
              <a:rPr lang="en-US" sz="2400" b="1" dirty="0"/>
              <a:t>two</a:t>
            </a:r>
            <a:r>
              <a:rPr lang="en-US" sz="2400" dirty="0"/>
              <a:t>-relations out: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 FOIL: 0% on every trial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Alchemy: 27%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5105400"/>
            <a:ext cx="8001000" cy="1384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2800" smtClean="0">
                <a:solidFill>
                  <a:srgbClr val="000000"/>
                </a:solidFill>
                <a:latin typeface="Calibri" charset="0"/>
              </a:rPr>
              <a:t>Typical FOIL result:</a:t>
            </a:r>
          </a:p>
          <a:p>
            <a:pPr algn="l" eaLnBrk="1" hangingPunct="1">
              <a:buFont typeface="Arial" charset="0"/>
              <a:buChar char="•"/>
              <a:defRPr/>
            </a:pPr>
            <a:r>
              <a:rPr lang="en-US" sz="2800" smtClean="0">
                <a:solidFill>
                  <a:srgbClr val="000000"/>
                </a:solidFill>
                <a:latin typeface="Calibri" charset="0"/>
              </a:rPr>
              <a:t>uncle(A,B) </a:t>
            </a:r>
            <a:r>
              <a:rPr lang="en-US" sz="2800" smtClean="0">
                <a:solidFill>
                  <a:srgbClr val="000000"/>
                </a:solidFill>
                <a:latin typeface="Calibri" charset="0"/>
                <a:sym typeface="Wingdings" charset="0"/>
              </a:rPr>
              <a:t> husband(A,C),aunt(C,B)</a:t>
            </a:r>
          </a:p>
          <a:p>
            <a:pPr algn="l" eaLnBrk="1" hangingPunct="1">
              <a:buFont typeface="Arial" charset="0"/>
              <a:buChar char="•"/>
              <a:defRPr/>
            </a:pPr>
            <a:r>
              <a:rPr lang="en-US" sz="2800" smtClean="0">
                <a:solidFill>
                  <a:srgbClr val="000000"/>
                </a:solidFill>
                <a:latin typeface="Calibri" charset="0"/>
              </a:rPr>
              <a:t>aunt(A,B) </a:t>
            </a:r>
            <a:r>
              <a:rPr lang="en-US" sz="2800" smtClean="0">
                <a:solidFill>
                  <a:srgbClr val="000000"/>
                </a:solidFill>
                <a:latin typeface="Calibri" charset="0"/>
                <a:sym typeface="Wingdings" charset="0"/>
              </a:rPr>
              <a:t> wife(A,C),uncle(C,B)</a:t>
            </a:r>
            <a:endParaRPr lang="en-US" sz="2800" smtClean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2438400"/>
            <a:ext cx="1219200" cy="5238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3352800"/>
            <a:ext cx="4419600" cy="1816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800" dirty="0"/>
              <a:t>In learning R1, FOIL approximates meaning of R2 using the </a:t>
            </a:r>
            <a:r>
              <a:rPr lang="en-US" sz="2800" i="1" dirty="0"/>
              <a:t>examples</a:t>
            </a:r>
            <a:r>
              <a:rPr lang="en-US" sz="2800" dirty="0"/>
              <a:t> not the </a:t>
            </a:r>
            <a:r>
              <a:rPr lang="en-US" sz="2800" i="1" dirty="0"/>
              <a:t>partially</a:t>
            </a:r>
            <a:r>
              <a:rPr lang="en-US" sz="2800" dirty="0"/>
              <a:t> </a:t>
            </a:r>
            <a:r>
              <a:rPr lang="en-US" sz="2800" i="1" dirty="0"/>
              <a:t>learned program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5410200"/>
            <a:ext cx="4038600" cy="5238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800" dirty="0"/>
              <a:t>“Pseudo-likelihood trap”</a:t>
            </a:r>
          </a:p>
        </p:txBody>
      </p:sp>
    </p:spTree>
    <p:extLst>
      <p:ext uri="{BB962C8B-B14F-4D97-AF65-F5344CB8AC3E}">
        <p14:creationId xmlns:p14="http://schemas.microsoft.com/office/powerpoint/2010/main" val="42776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17371536"/>
              </p:ext>
            </p:extLst>
          </p:nvPr>
        </p:nvGraphicFramePr>
        <p:xfrm>
          <a:off x="708358" y="1128048"/>
          <a:ext cx="7697862" cy="5228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5464274" y="2665385"/>
            <a:ext cx="1368015" cy="971688"/>
          </a:xfrm>
          <a:prstGeom prst="straightConnector1">
            <a:avLst/>
          </a:prstGeom>
          <a:ln w="127000">
            <a:solidFill>
              <a:srgbClr val="4F81B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43010" y="2347740"/>
            <a:ext cx="1271901" cy="1289333"/>
          </a:xfrm>
          <a:prstGeom prst="straightConnector1">
            <a:avLst/>
          </a:prstGeom>
          <a:ln w="127000">
            <a:solidFill>
              <a:schemeClr val="accent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343010" y="5366547"/>
            <a:ext cx="2164155" cy="609130"/>
          </a:xfrm>
          <a:prstGeom prst="straightConnector1">
            <a:avLst/>
          </a:prstGeom>
          <a:ln w="127000">
            <a:solidFill>
              <a:srgbClr val="4F81B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88972" y="1208485"/>
            <a:ext cx="1741014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Abstract Machines, Binarization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0174" y="1147412"/>
            <a:ext cx="1741014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Probabilistic</a:t>
            </a:r>
          </a:p>
          <a:p>
            <a:r>
              <a:rPr lang="en-US" sz="2400" dirty="0" smtClean="0"/>
              <a:t>First-order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44130" y="5824053"/>
            <a:ext cx="174101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Scalable ML</a:t>
            </a:r>
            <a:endParaRPr lang="en-US" sz="2400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2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16692" y="3248131"/>
            <a:ext cx="3657199" cy="175432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</a:rPr>
              <a:t>Scalable Probabilistic </a:t>
            </a:r>
          </a:p>
          <a:p>
            <a:pPr algn="ctr"/>
            <a:r>
              <a:rPr lang="en-US" sz="3600" b="1" dirty="0" smtClean="0">
                <a:solidFill>
                  <a:srgbClr val="FFFF00"/>
                </a:solidFill>
              </a:rPr>
              <a:t>Logic</a:t>
            </a:r>
            <a:endParaRPr lang="en-US" sz="3600" b="1" dirty="0">
              <a:solidFill>
                <a:srgbClr val="FFFF00"/>
              </a:solidFill>
            </a:endParaRPr>
          </a:p>
        </p:txBody>
      </p:sp>
      <p:pic>
        <p:nvPicPr>
          <p:cNvPr id="11" name="Picture 3" descr="Screen Shot 2015-03-18 at 10.37.3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256588" cy="596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56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Structure Learning: Example</a:t>
            </a:r>
          </a:p>
        </p:txBody>
      </p:sp>
      <p:pic>
        <p:nvPicPr>
          <p:cNvPr id="47106" name="Picture 1" descr="Screen Shot 2014-02-27 at 1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4184650"/>
            <a:ext cx="4751387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Box 2"/>
          <p:cNvSpPr txBox="1">
            <a:spLocks noChangeArrowheads="1"/>
          </p:cNvSpPr>
          <p:nvPr/>
        </p:nvSpPr>
        <p:spPr bwMode="auto">
          <a:xfrm>
            <a:off x="381000" y="1447800"/>
            <a:ext cx="8242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two families and 12 relations: </a:t>
            </a:r>
            <a:r>
              <a:rPr lang="en-US" i="1"/>
              <a:t>brother, sister, aunt, uncle,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133600"/>
            <a:ext cx="8153400" cy="3416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400" dirty="0"/>
              <a:t>New experiment (3):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One family is train, one is test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Use 95% of the beliefs as KB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Use 100% of the training-family beliefs as training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Use 100% of the test-family beliefs as test</a:t>
            </a:r>
          </a:p>
          <a:p>
            <a:pPr marL="342900" indent="-342900" algn="l">
              <a:buFont typeface="Arial"/>
              <a:buChar char="•"/>
              <a:defRPr/>
            </a:pPr>
            <a:endParaRPr lang="en-US" sz="2400" dirty="0"/>
          </a:p>
          <a:p>
            <a:pPr algn="l">
              <a:defRPr/>
            </a:pPr>
            <a:r>
              <a:rPr lang="en-US" sz="2400" dirty="0"/>
              <a:t>I.e.: learning to </a:t>
            </a:r>
            <a:r>
              <a:rPr lang="en-US" sz="2400" i="1" dirty="0"/>
              <a:t>complete </a:t>
            </a:r>
            <a:r>
              <a:rPr lang="en-US" sz="2400" dirty="0"/>
              <a:t>a KB that has 5% missing data</a:t>
            </a:r>
          </a:p>
          <a:p>
            <a:pPr algn="l">
              <a:defRPr/>
            </a:pPr>
            <a:endParaRPr lang="en-US" sz="2400" dirty="0"/>
          </a:p>
          <a:p>
            <a:pPr algn="l">
              <a:defRPr/>
            </a:pPr>
            <a:r>
              <a:rPr lang="en-US" sz="2400" dirty="0"/>
              <a:t>Repeat for 5%, 10%, ….</a:t>
            </a:r>
          </a:p>
        </p:txBody>
      </p:sp>
    </p:spTree>
    <p:extLst>
      <p:ext uri="{BB962C8B-B14F-4D97-AF65-F5344CB8AC3E}">
        <p14:creationId xmlns:p14="http://schemas.microsoft.com/office/powerpoint/2010/main" val="318754859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KB Completion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81000" y="1295400"/>
          <a:ext cx="8348133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4282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KB Completion</a:t>
            </a:r>
          </a:p>
        </p:txBody>
      </p:sp>
      <p:sp>
        <p:nvSpPr>
          <p:cNvPr id="5" name="Left Arrow 4"/>
          <p:cNvSpPr/>
          <p:nvPr/>
        </p:nvSpPr>
        <p:spPr>
          <a:xfrm rot="19079851">
            <a:off x="6288088" y="2019300"/>
            <a:ext cx="1143000" cy="609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15200" y="1524000"/>
            <a:ext cx="598488" cy="4619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/>
              <a:t>ISG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81000" y="1295400"/>
          <a:ext cx="8348133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62800" y="2438400"/>
            <a:ext cx="1219200" cy="5238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2400" y="3581400"/>
            <a:ext cx="4953000" cy="1816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800" dirty="0"/>
              <a:t>We can afford to actually test the program, using the combination of the interpreter and approximate PPR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514600" y="5257800"/>
            <a:ext cx="5105400" cy="13843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800" dirty="0"/>
              <a:t>This means we can learn AI/KR&amp;R based probabilistic logical forms to fill in a noisy, incomplete KB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84461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Results on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UMLS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Screen Shot 2015-12-07 at 3.57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1433864"/>
            <a:ext cx="6584950" cy="4852635"/>
          </a:xfrm>
          <a:prstGeom prst="rect">
            <a:avLst/>
          </a:prstGeom>
        </p:spPr>
      </p:pic>
      <p:pic>
        <p:nvPicPr>
          <p:cNvPr id="4" name="Picture 3" descr="Screen Shot 2015-12-07 at 3.58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0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6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Scaling Up Structure Learning</a:t>
            </a:r>
          </a:p>
        </p:txBody>
      </p:sp>
      <p:sp>
        <p:nvSpPr>
          <p:cNvPr id="50178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95600"/>
          </a:xfrm>
        </p:spPr>
        <p:txBody>
          <a:bodyPr>
            <a:normAutofit lnSpcReduction="10000"/>
          </a:bodyPr>
          <a:lstStyle/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Experiment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</a:rPr>
              <a:t>2000+ Wikipedia pages on “European royal families”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</a:rPr>
              <a:t>15 Infobox relations: birthPlace, child, spouse, commander, …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</a:rPr>
              <a:t>Randomly delete some relation instances, run ISG to find a theory that models the rest, and compute MAP of predictions.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43000" y="4800600"/>
          <a:ext cx="59436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1676400"/>
                <a:gridCol w="19812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 deleted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 deleted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MLNs/Alchemy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38.8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ProPPR</a:t>
                      </a:r>
                      <a:r>
                        <a:rPr lang="en-US" baseline="0" dirty="0" smtClean="0"/>
                        <a:t>/ISG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79.5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61.9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0197" name="TextBox 4"/>
          <p:cNvSpPr txBox="1">
            <a:spLocks noChangeArrowheads="1"/>
          </p:cNvSpPr>
          <p:nvPr/>
        </p:nvSpPr>
        <p:spPr bwMode="auto">
          <a:xfrm>
            <a:off x="228600" y="6248400"/>
            <a:ext cx="868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/>
            <a:r>
              <a:rPr lang="en-US"/>
              <a:t>MAP - Similar results on two other InfoBox datasets, NELL</a:t>
            </a:r>
          </a:p>
        </p:txBody>
      </p:sp>
    </p:spTree>
    <p:extLst>
      <p:ext uri="{BB962C8B-B14F-4D97-AF65-F5344CB8AC3E}">
        <p14:creationId xmlns:p14="http://schemas.microsoft.com/office/powerpoint/2010/main" val="335961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ctrTitle"/>
          </p:nvPr>
        </p:nvSpPr>
        <p:spPr>
          <a:xfrm>
            <a:off x="722313" y="33338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Experiment</a:t>
            </a:r>
            <a:r>
              <a:rPr lang="en-US" altLang="zh-CN" sz="3200" dirty="0">
                <a:latin typeface="Calibri" charset="0"/>
                <a:ea typeface="ＭＳ Ｐゴシック" charset="0"/>
                <a:cs typeface="ＭＳ Ｐゴシック" charset="0"/>
              </a:rPr>
              <a:t>s: Royal </a:t>
            </a:r>
            <a:r>
              <a:rPr lang="en-US" altLang="zh-CN" sz="3200" dirty="0" smtClean="0">
                <a:latin typeface="Calibri" charset="0"/>
                <a:ea typeface="ＭＳ Ｐゴシック" charset="0"/>
                <a:cs typeface="ＭＳ Ｐゴシック" charset="0"/>
              </a:rPr>
              <a:t>Families using structured regularization and L1-regularization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5425" y="1257300"/>
            <a:ext cx="8470900" cy="1752600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algn="l">
              <a:defRPr/>
            </a:pPr>
            <a:endParaRPr lang="en-US" sz="2000" dirty="0" smtClean="0">
              <a:solidFill>
                <a:srgbClr val="000000"/>
              </a:solidFill>
            </a:endParaRPr>
          </a:p>
          <a:p>
            <a:pPr algn="l">
              <a:defRPr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5299" name="Picture 2" descr="Screen Shot 2015-03-14 at 6.20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4"/>
          <a:stretch>
            <a:fillRect/>
          </a:stretch>
        </p:blipFill>
        <p:spPr bwMode="auto">
          <a:xfrm>
            <a:off x="762000" y="1295400"/>
            <a:ext cx="7239000" cy="49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6"/>
          <p:cNvSpPr txBox="1">
            <a:spLocks noChangeArrowheads="1"/>
          </p:cNvSpPr>
          <p:nvPr/>
        </p:nvSpPr>
        <p:spPr bwMode="auto">
          <a:xfrm>
            <a:off x="-228600" y="6248400"/>
            <a:ext cx="9948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/>
              <a:t>MAP</a:t>
            </a:r>
            <a:r>
              <a:rPr lang="zh-CN" altLang="en-US" sz="1800" dirty="0"/>
              <a:t> </a:t>
            </a:r>
            <a:r>
              <a:rPr lang="en-US" altLang="zh-CN" sz="1800" dirty="0"/>
              <a:t>Results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structural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gradient</a:t>
            </a:r>
            <a:r>
              <a:rPr lang="zh-CN" altLang="en-US" sz="1800" dirty="0"/>
              <a:t> </a:t>
            </a:r>
            <a:r>
              <a:rPr lang="en-US" altLang="zh-CN" sz="1800" dirty="0"/>
              <a:t>learner.</a:t>
            </a:r>
            <a:r>
              <a:rPr lang="zh-CN" altLang="en-US" sz="1800" dirty="0"/>
              <a:t> 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5638800" y="1219200"/>
            <a:ext cx="1143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11264" y="1998903"/>
            <a:ext cx="7102364" cy="3880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51608" y="2468776"/>
            <a:ext cx="3245916" cy="3880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Regularization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7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Completing the NELL KB</a:t>
            </a:r>
          </a:p>
        </p:txBody>
      </p:sp>
      <p:pic>
        <p:nvPicPr>
          <p:cNvPr id="70658" name="Picture 3" descr="Screen Shot 2015-03-20 at 10.15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0963"/>
            <a:ext cx="7772400" cy="5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15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ctrTitle"/>
          </p:nvPr>
        </p:nvSpPr>
        <p:spPr>
          <a:xfrm>
            <a:off x="739775" y="157163"/>
            <a:ext cx="7772400" cy="1470025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Completing the NELL KB</a:t>
            </a:r>
          </a:p>
        </p:txBody>
      </p:sp>
      <p:pic>
        <p:nvPicPr>
          <p:cNvPr id="56322" name="Picture 5" descr="Screen Shot 2015-03-14 at 6.24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8"/>
          <a:stretch>
            <a:fillRect/>
          </a:stretch>
        </p:blipFill>
        <p:spPr bwMode="auto">
          <a:xfrm>
            <a:off x="811213" y="1371600"/>
            <a:ext cx="7265987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6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Results for parameter learning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Structure learning for </a:t>
            </a:r>
            <a:r>
              <a:rPr lang="en-US" sz="2000" dirty="0" err="1">
                <a:latin typeface="Calibri" charset="0"/>
                <a:ea typeface="ＭＳ Ｐゴシック" charset="0"/>
              </a:rPr>
              <a:t>ProPPR</a:t>
            </a:r>
            <a:r>
              <a:rPr lang="en-US" sz="2000" dirty="0">
                <a:latin typeface="Calibri" charset="0"/>
                <a:ea typeface="ＭＳ Ｐゴシック" charset="0"/>
              </a:rPr>
              <a:t> for KB completion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Comparison to neural KBC models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Joint </a:t>
            </a:r>
            <a:r>
              <a:rPr lang="en-US" sz="2000" dirty="0">
                <a:latin typeface="Calibri" charset="0"/>
                <a:ea typeface="ＭＳ Ｐゴシック" charset="0"/>
              </a:rPr>
              <a:t>IE and KB completion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Beyond </a:t>
            </a:r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93829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606" y="1465094"/>
            <a:ext cx="8686800" cy="540266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Lots of work on KBC using neural models broadly similar to </a:t>
            </a:r>
            <a:r>
              <a:rPr lang="en-US" sz="2800" i="1" dirty="0" smtClean="0"/>
              <a:t>word2vec</a:t>
            </a:r>
            <a:endParaRPr lang="en-US" sz="2800" dirty="0" smtClean="0"/>
          </a:p>
          <a:p>
            <a:r>
              <a:rPr lang="en-US" sz="2800" i="1" dirty="0"/>
              <a:t>w</a:t>
            </a:r>
            <a:r>
              <a:rPr lang="en-US" sz="2800" i="1" dirty="0" smtClean="0"/>
              <a:t>ord2vec</a:t>
            </a:r>
            <a:r>
              <a:rPr lang="en-US" sz="2800" dirty="0" smtClean="0"/>
              <a:t> learns a low-dimensional embedding e(w) of a word w that makes it easy to predict the “context features” of a w</a:t>
            </a:r>
          </a:p>
          <a:p>
            <a:pPr lvl="1"/>
            <a:r>
              <a:rPr lang="en-US" i="1" dirty="0" smtClean="0"/>
              <a:t>i.e., </a:t>
            </a:r>
            <a:r>
              <a:rPr lang="en-US" dirty="0" smtClean="0"/>
              <a:t>the words that tend to </a:t>
            </a:r>
            <a:r>
              <a:rPr lang="en-US" dirty="0" err="1" smtClean="0"/>
              <a:t>cooccur</a:t>
            </a:r>
            <a:r>
              <a:rPr lang="en-US" dirty="0" smtClean="0"/>
              <a:t> with w</a:t>
            </a:r>
          </a:p>
          <a:p>
            <a:r>
              <a:rPr lang="en-US" sz="2800" dirty="0" smtClean="0"/>
              <a:t>Often these </a:t>
            </a:r>
            <a:r>
              <a:rPr lang="en-US" sz="2800" dirty="0" err="1" smtClean="0"/>
              <a:t>embeddings</a:t>
            </a:r>
            <a:r>
              <a:rPr lang="en-US" sz="2800" dirty="0" smtClean="0"/>
              <a:t> can be used to derive relations</a:t>
            </a:r>
          </a:p>
          <a:p>
            <a:pPr lvl="1"/>
            <a:r>
              <a:rPr lang="en-US" dirty="0" smtClean="0"/>
              <a:t>E(</a:t>
            </a:r>
            <a:r>
              <a:rPr lang="en-US" dirty="0" err="1" smtClean="0"/>
              <a:t>london</a:t>
            </a:r>
            <a:r>
              <a:rPr lang="en-US" dirty="0" smtClean="0"/>
              <a:t>) ~= E(</a:t>
            </a:r>
            <a:r>
              <a:rPr lang="en-US" dirty="0" err="1" smtClean="0"/>
              <a:t>paris</a:t>
            </a:r>
            <a:r>
              <a:rPr lang="en-US" dirty="0" smtClean="0"/>
              <a:t>) + [E(</a:t>
            </a:r>
            <a:r>
              <a:rPr lang="en-US" dirty="0" err="1" smtClean="0"/>
              <a:t>france</a:t>
            </a:r>
            <a:r>
              <a:rPr lang="en-US" dirty="0" smtClean="0"/>
              <a:t>) – E(</a:t>
            </a:r>
            <a:r>
              <a:rPr lang="en-US" dirty="0" err="1" smtClean="0"/>
              <a:t>england</a:t>
            </a:r>
            <a:r>
              <a:rPr lang="en-US" dirty="0" smtClean="0"/>
              <a:t>)]</a:t>
            </a:r>
          </a:p>
          <a:p>
            <a:r>
              <a:rPr lang="en-US" sz="2800" dirty="0" err="1" smtClean="0"/>
              <a:t>TransE</a:t>
            </a:r>
            <a:r>
              <a:rPr lang="en-US" sz="2800" dirty="0" smtClean="0"/>
              <a:t>: can we use similar methods to learn </a:t>
            </a:r>
            <a:r>
              <a:rPr lang="en-US" sz="2800" i="1" dirty="0" smtClean="0"/>
              <a:t>relations</a:t>
            </a:r>
            <a:r>
              <a:rPr lang="en-US" sz="2800" dirty="0" smtClean="0"/>
              <a:t>?</a:t>
            </a:r>
          </a:p>
          <a:p>
            <a:pPr lvl="1"/>
            <a:r>
              <a:rPr lang="en-US" dirty="0" smtClean="0"/>
              <a:t>E(</a:t>
            </a:r>
            <a:r>
              <a:rPr lang="en-US" dirty="0" err="1" smtClean="0"/>
              <a:t>london</a:t>
            </a:r>
            <a:r>
              <a:rPr lang="en-US" dirty="0" smtClean="0"/>
              <a:t>) ~= E(</a:t>
            </a:r>
            <a:r>
              <a:rPr lang="en-US" dirty="0" err="1" smtClean="0"/>
              <a:t>england</a:t>
            </a:r>
            <a:r>
              <a:rPr lang="en-US" dirty="0" smtClean="0"/>
              <a:t>) + E(</a:t>
            </a:r>
            <a:r>
              <a:rPr lang="en-US" dirty="0" err="1" smtClean="0"/>
              <a:t>capitalCityOfCountry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Results for parameter learning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/>
            <a:r>
              <a:rPr lang="en-US" sz="2000" b="1" dirty="0">
                <a:latin typeface="Calibri" charset="0"/>
                <a:ea typeface="ＭＳ Ｐゴシック" charset="0"/>
              </a:rPr>
              <a:t>Structure learning for </a:t>
            </a:r>
            <a:r>
              <a:rPr lang="en-US" sz="2000" b="1" dirty="0" err="1">
                <a:latin typeface="Calibri" charset="0"/>
                <a:ea typeface="ＭＳ Ｐゴシック" charset="0"/>
              </a:rPr>
              <a:t>ProPPR</a:t>
            </a:r>
            <a:r>
              <a:rPr lang="en-US" sz="2000" b="1" dirty="0">
                <a:latin typeface="Calibri" charset="0"/>
                <a:ea typeface="ＭＳ Ｐゴシック" charset="0"/>
              </a:rPr>
              <a:t> for KB completion</a:t>
            </a:r>
          </a:p>
          <a:p>
            <a:pPr lvl="1"/>
            <a:r>
              <a:rPr lang="en-US" sz="2000" b="1" dirty="0" smtClean="0">
                <a:latin typeface="Calibri" charset="0"/>
                <a:ea typeface="ＭＳ Ｐゴシック" charset="0"/>
              </a:rPr>
              <a:t>Comparison to neural KBC models</a:t>
            </a:r>
          </a:p>
          <a:p>
            <a:pPr lvl="1"/>
            <a:r>
              <a:rPr lang="en-US" sz="2000" b="1" dirty="0" smtClean="0">
                <a:latin typeface="Calibri" charset="0"/>
                <a:ea typeface="ＭＳ Ｐゴシック" charset="0"/>
              </a:rPr>
              <a:t>Joint </a:t>
            </a:r>
            <a:r>
              <a:rPr lang="en-US" sz="2000" b="1" dirty="0">
                <a:latin typeface="Calibri" charset="0"/>
                <a:ea typeface="ＭＳ Ｐゴシック" charset="0"/>
              </a:rPr>
              <a:t>IE and KB completion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Beyond </a:t>
            </a:r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43388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pic>
        <p:nvPicPr>
          <p:cNvPr id="4" name="Picture 3" descr="Screen Shot 2016-02-23 at 2.1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7" y="5392763"/>
            <a:ext cx="7848600" cy="1346200"/>
          </a:xfrm>
          <a:prstGeom prst="rect">
            <a:avLst/>
          </a:prstGeom>
        </p:spPr>
      </p:pic>
      <p:pic>
        <p:nvPicPr>
          <p:cNvPr id="5" name="Picture 4" descr="Screen Shot 2016-02-23 at 2.1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413"/>
            <a:ext cx="5605788" cy="33521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8199" y="150413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Freebase 15k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256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pic>
        <p:nvPicPr>
          <p:cNvPr id="4" name="Picture 3" descr="Screen Shot 2016-02-23 at 2.1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7" y="5392763"/>
            <a:ext cx="7848600" cy="1346200"/>
          </a:xfrm>
          <a:prstGeom prst="rect">
            <a:avLst/>
          </a:prstGeom>
        </p:spPr>
      </p:pic>
      <p:pic>
        <p:nvPicPr>
          <p:cNvPr id="7" name="Picture 6" descr="Screen Shot 2016-02-23 at 2.1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035"/>
            <a:ext cx="6045200" cy="3136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21762" y="1785035"/>
            <a:ext cx="1307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Wordnet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0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pic>
        <p:nvPicPr>
          <p:cNvPr id="4" name="Picture 3" descr="Screen Shot 2016-02-23 at 2.1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511800"/>
            <a:ext cx="7848600" cy="1346200"/>
          </a:xfrm>
          <a:prstGeom prst="rect">
            <a:avLst/>
          </a:prstGeom>
        </p:spPr>
      </p:pic>
      <p:pic>
        <p:nvPicPr>
          <p:cNvPr id="3" name="Picture 2" descr="Screen Shot 2016-02-23 at 2.21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7" y="1341463"/>
            <a:ext cx="6108700" cy="4051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18047" y="134146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Freebase 15k</a:t>
            </a:r>
            <a:endParaRPr lang="en-US" sz="2400" dirty="0"/>
          </a:p>
        </p:txBody>
      </p:sp>
      <p:sp>
        <p:nvSpPr>
          <p:cNvPr id="5" name="Left Arrow 4"/>
          <p:cNvSpPr/>
          <p:nvPr/>
        </p:nvSpPr>
        <p:spPr>
          <a:xfrm>
            <a:off x="6971777" y="5050320"/>
            <a:ext cx="834880" cy="33816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6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pic>
        <p:nvPicPr>
          <p:cNvPr id="4" name="Picture 3" descr="Screen Shot 2016-02-23 at 2.1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511800"/>
            <a:ext cx="7848600" cy="1346200"/>
          </a:xfrm>
          <a:prstGeom prst="rect">
            <a:avLst/>
          </a:prstGeom>
        </p:spPr>
      </p:pic>
      <p:pic>
        <p:nvPicPr>
          <p:cNvPr id="3" name="Picture 2" descr="Screen Shot 2016-02-23 at 2.21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81" y="1587772"/>
            <a:ext cx="6159500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34531" y="1415703"/>
            <a:ext cx="1307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Wordnet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9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23 at 2.2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8" y="690480"/>
            <a:ext cx="7137400" cy="42164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746927" y="4783590"/>
            <a:ext cx="4397073" cy="1756982"/>
            <a:chOff x="4746927" y="4783590"/>
            <a:chExt cx="4397073" cy="1756982"/>
          </a:xfrm>
        </p:grpSpPr>
        <p:sp>
          <p:nvSpPr>
            <p:cNvPr id="3" name="Up Arrow 2"/>
            <p:cNvSpPr/>
            <p:nvPr/>
          </p:nvSpPr>
          <p:spPr>
            <a:xfrm>
              <a:off x="6990930" y="4783590"/>
              <a:ext cx="542506" cy="97404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46927" y="5894241"/>
              <a:ext cx="4397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New parameter-learning method similar to universal schema algorithm (</a:t>
              </a:r>
              <a:r>
                <a:rPr lang="en-US" dirty="0" err="1" smtClean="0"/>
                <a:t>Wordnet</a:t>
              </a:r>
              <a:r>
                <a:rPr lang="en-US" dirty="0" smtClean="0"/>
                <a:t> </a:t>
              </a:r>
              <a:r>
                <a:rPr lang="en-US" dirty="0" err="1" smtClean="0"/>
                <a:t>dev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02792" y="5340243"/>
            <a:ext cx="3316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Based on Bayesian Personalized Ranking: all formulas in a positive proof should be ranked above all unused formulas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5857" y="132807"/>
            <a:ext cx="244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Under submission,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17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23 at 2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102"/>
            <a:ext cx="9144000" cy="52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2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2-23 at 2.29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0" y="1417638"/>
            <a:ext cx="6248400" cy="467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18047" y="134146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Freebase 15k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204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34531" y="1518066"/>
            <a:ext cx="1307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Wordnet</a:t>
            </a:r>
            <a:endParaRPr lang="en-US" dirty="0"/>
          </a:p>
        </p:txBody>
      </p:sp>
      <p:pic>
        <p:nvPicPr>
          <p:cNvPr id="5" name="Picture 4" descr="Screen Shot 2016-02-23 at 2.30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35" y="1948408"/>
            <a:ext cx="6616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Results for parameter learning</a:t>
            </a:r>
            <a:endParaRPr lang="en-US" sz="2400">
              <a:latin typeface="Calibri" charset="0"/>
              <a:ea typeface="ＭＳ Ｐゴシック" charset="0"/>
            </a:endParaRP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Structure learning for ProPPR for KB completion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Joint IE and KB completion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Comparison to neural KBC models</a:t>
            </a:r>
          </a:p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Beyond ProPPR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60977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Recap: Structure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Learning in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6" name="Content Placeholder 3"/>
          <p:cNvSpPr>
            <a:spLocks noGrp="1"/>
          </p:cNvSpPr>
          <p:nvPr>
            <p:ph idx="1"/>
          </p:nvPr>
        </p:nvSpPr>
        <p:spPr>
          <a:xfrm>
            <a:off x="152400" y="1676400"/>
            <a:ext cx="6705600" cy="4800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Iterative Structural Gradient (ISG):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Construct interpretive theory for sublanguage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Until structure doesn’t change: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Compute gradient of parameters wrt data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For each parameter with a useful gradient:</a:t>
            </a:r>
          </a:p>
          <a:p>
            <a:pPr lvl="3"/>
            <a:r>
              <a:rPr lang="en-US" sz="2400">
                <a:latin typeface="Calibri" charset="0"/>
                <a:ea typeface="ＭＳ Ｐゴシック" charset="0"/>
              </a:rPr>
              <a:t>Add the corresponding rule to the theory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Train the parameters of the learned theory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00800" y="1828800"/>
          <a:ext cx="2590800" cy="1747839"/>
        </p:xfrm>
        <a:graphic>
          <a:graphicData uri="http://schemas.openxmlformats.org/drawingml/2006/table">
            <a:tbl>
              <a:tblPr/>
              <a:tblGrid>
                <a:gridCol w="2590800"/>
              </a:tblGrid>
              <a:tr h="45728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templates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5730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P(X,Y) :- R(X,Y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1319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P(X,Y) :- R(Y,X)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42005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P(X,Y) :-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R1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(X,Z),R2(Z,Y)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41999" name="TextBox 1"/>
          <p:cNvSpPr txBox="1">
            <a:spLocks noChangeArrowheads="1"/>
          </p:cNvSpPr>
          <p:nvPr/>
        </p:nvSpPr>
        <p:spPr bwMode="auto">
          <a:xfrm>
            <a:off x="6019800" y="1143000"/>
            <a:ext cx="2690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[Wang et al, CIKM 2014]</a:t>
            </a:r>
          </a:p>
        </p:txBody>
      </p:sp>
    </p:spTree>
    <p:extLst>
      <p:ext uri="{BB962C8B-B14F-4D97-AF65-F5344CB8AC3E}">
        <p14:creationId xmlns:p14="http://schemas.microsoft.com/office/powerpoint/2010/main" val="2751345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Relational Learning Systems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752600"/>
          <a:ext cx="6324600" cy="44307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4920"/>
                <a:gridCol w="1264920"/>
                <a:gridCol w="843280"/>
                <a:gridCol w="843280"/>
                <a:gridCol w="1054100"/>
                <a:gridCol w="1054100"/>
              </a:tblGrid>
              <a:tr h="627631">
                <a:tc gridSpan="2"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 First order program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Clausal</a:t>
                      </a:r>
                      <a:r>
                        <a:rPr lang="en-US" sz="1800" baseline="0" dirty="0" smtClean="0"/>
                        <a:t> 1</a:t>
                      </a:r>
                      <a:r>
                        <a:rPr lang="en-US" sz="1800" baseline="30000" dirty="0" smtClean="0"/>
                        <a:t>st</a:t>
                      </a:r>
                      <a:r>
                        <a:rPr lang="en-US" sz="1800" baseline="0" dirty="0" smtClean="0"/>
                        <a:t>-order logic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(</a:t>
                      </a:r>
                      <a:r>
                        <a:rPr lang="en-US" sz="1800" baseline="0" dirty="0" err="1" smtClean="0"/>
                        <a:t>Datalog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 “Compiled” representation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Undirected</a:t>
                      </a:r>
                      <a:r>
                        <a:rPr lang="en-US" sz="1800" baseline="0" dirty="0" smtClean="0"/>
                        <a:t> graphical model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Graph</a:t>
                      </a:r>
                      <a:r>
                        <a:rPr lang="en-US" sz="1800" baseline="0" dirty="0" smtClean="0"/>
                        <a:t> with feature-vector labeled edges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</a:tr>
              <a:tr h="640064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Inference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Learning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/>
                        <a:t>approx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/>
                        <a:t>approx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PPR</a:t>
                      </a:r>
                      <a:r>
                        <a:rPr lang="en-US" sz="1800" baseline="0" dirty="0" smtClean="0"/>
                        <a:t> (RWR)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pSGD</a:t>
                      </a:r>
                      <a:endParaRPr lang="en-US" sz="1800" dirty="0"/>
                    </a:p>
                  </a:txBody>
                  <a:tcPr marT="45712" marB="45712"/>
                </a:tc>
              </a:tr>
            </a:tbl>
          </a:graphicData>
        </a:graphic>
      </p:graphicFrame>
      <p:sp>
        <p:nvSpPr>
          <p:cNvPr id="4" name="Up-Down Arrow 3"/>
          <p:cNvSpPr/>
          <p:nvPr/>
        </p:nvSpPr>
        <p:spPr>
          <a:xfrm>
            <a:off x="2743200" y="22606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Up-Down Arrow 4"/>
          <p:cNvSpPr/>
          <p:nvPr/>
        </p:nvSpPr>
        <p:spPr>
          <a:xfrm>
            <a:off x="2743200" y="3479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Up-Down Arrow 5"/>
          <p:cNvSpPr/>
          <p:nvPr/>
        </p:nvSpPr>
        <p:spPr>
          <a:xfrm>
            <a:off x="3200400" y="485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2133600" y="4851400"/>
            <a:ext cx="381000" cy="762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393" name="TextBox 8"/>
          <p:cNvSpPr txBox="1">
            <a:spLocks noChangeArrowheads="1"/>
          </p:cNvSpPr>
          <p:nvPr/>
        </p:nvSpPr>
        <p:spPr bwMode="auto">
          <a:xfrm>
            <a:off x="2162175" y="3708400"/>
            <a:ext cx="126047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“compilation”</a:t>
            </a:r>
            <a:endParaRPr lang="en-US" sz="1800" i="1"/>
          </a:p>
        </p:txBody>
      </p:sp>
      <p:sp>
        <p:nvSpPr>
          <p:cNvPr id="57394" name="TextBox 9"/>
          <p:cNvSpPr txBox="1">
            <a:spLocks noChangeArrowheads="1"/>
          </p:cNvSpPr>
          <p:nvPr/>
        </p:nvSpPr>
        <p:spPr bwMode="auto">
          <a:xfrm>
            <a:off x="2252663" y="2489200"/>
            <a:ext cx="1246187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formalization</a:t>
            </a:r>
            <a:endParaRPr lang="en-US" sz="1800" i="1"/>
          </a:p>
        </p:txBody>
      </p:sp>
      <p:sp>
        <p:nvSpPr>
          <p:cNvPr id="57395" name="TextBox 10"/>
          <p:cNvSpPr txBox="1">
            <a:spLocks noChangeArrowheads="1"/>
          </p:cNvSpPr>
          <p:nvPr/>
        </p:nvSpPr>
        <p:spPr bwMode="auto">
          <a:xfrm>
            <a:off x="4740275" y="1371600"/>
            <a:ext cx="696913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MLNs</a:t>
            </a:r>
            <a:endParaRPr lang="en-US" sz="1800" i="1"/>
          </a:p>
        </p:txBody>
      </p:sp>
      <p:sp>
        <p:nvSpPr>
          <p:cNvPr id="12" name="Up-Down Arrow 11"/>
          <p:cNvSpPr/>
          <p:nvPr/>
        </p:nvSpPr>
        <p:spPr>
          <a:xfrm>
            <a:off x="5257800" y="4876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191000" y="4876800"/>
            <a:ext cx="381000" cy="762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Up-Down Arrow 13"/>
          <p:cNvSpPr/>
          <p:nvPr/>
        </p:nvSpPr>
        <p:spPr>
          <a:xfrm>
            <a:off x="4681538" y="2209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399" name="TextBox 14"/>
          <p:cNvSpPr txBox="1">
            <a:spLocks noChangeArrowheads="1"/>
          </p:cNvSpPr>
          <p:nvPr/>
        </p:nvSpPr>
        <p:spPr bwMode="auto">
          <a:xfrm>
            <a:off x="4572000" y="2438400"/>
            <a:ext cx="608013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easy</a:t>
            </a:r>
            <a:endParaRPr lang="en-US" sz="1800" i="1"/>
          </a:p>
        </p:txBody>
      </p:sp>
      <p:sp>
        <p:nvSpPr>
          <p:cNvPr id="16" name="Up-Down Arrow 15"/>
          <p:cNvSpPr/>
          <p:nvPr/>
        </p:nvSpPr>
        <p:spPr>
          <a:xfrm>
            <a:off x="4772025" y="358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1" name="TextBox 16"/>
          <p:cNvSpPr txBox="1">
            <a:spLocks noChangeArrowheads="1"/>
          </p:cNvSpPr>
          <p:nvPr/>
        </p:nvSpPr>
        <p:spPr bwMode="auto">
          <a:xfrm>
            <a:off x="4414838" y="3810000"/>
            <a:ext cx="1036637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expensive</a:t>
            </a:r>
            <a:endParaRPr lang="en-US" sz="1800" i="1"/>
          </a:p>
        </p:txBody>
      </p:sp>
      <p:sp>
        <p:nvSpPr>
          <p:cNvPr id="18" name="Up-Down Arrow 17"/>
          <p:cNvSpPr/>
          <p:nvPr/>
        </p:nvSpPr>
        <p:spPr>
          <a:xfrm>
            <a:off x="7162800" y="4876800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6096000" y="4876800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6553200" y="358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5" name="TextBox 20"/>
          <p:cNvSpPr txBox="1">
            <a:spLocks noChangeArrowheads="1"/>
          </p:cNvSpPr>
          <p:nvPr/>
        </p:nvSpPr>
        <p:spPr bwMode="auto">
          <a:xfrm>
            <a:off x="6416675" y="3810000"/>
            <a:ext cx="51752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fast</a:t>
            </a:r>
            <a:endParaRPr lang="en-US" sz="1800" i="1"/>
          </a:p>
        </p:txBody>
      </p:sp>
      <p:sp>
        <p:nvSpPr>
          <p:cNvPr id="57406" name="TextBox 21"/>
          <p:cNvSpPr txBox="1">
            <a:spLocks noChangeArrowheads="1"/>
          </p:cNvSpPr>
          <p:nvPr/>
        </p:nvSpPr>
        <p:spPr bwMode="auto">
          <a:xfrm>
            <a:off x="3429000" y="3276600"/>
            <a:ext cx="639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+DB</a:t>
            </a:r>
          </a:p>
        </p:txBody>
      </p:sp>
      <p:sp>
        <p:nvSpPr>
          <p:cNvPr id="23" name="Up-Down Arrow 22"/>
          <p:cNvSpPr/>
          <p:nvPr/>
        </p:nvSpPr>
        <p:spPr>
          <a:xfrm>
            <a:off x="6662738" y="22860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8" name="TextBox 23"/>
          <p:cNvSpPr txBox="1">
            <a:spLocks noChangeArrowheads="1"/>
          </p:cNvSpPr>
          <p:nvPr/>
        </p:nvSpPr>
        <p:spPr bwMode="auto">
          <a:xfrm>
            <a:off x="8001000" y="2590800"/>
            <a:ext cx="87630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harder?</a:t>
            </a:r>
            <a:endParaRPr lang="en-US" sz="1800" i="1"/>
          </a:p>
        </p:txBody>
      </p:sp>
      <p:sp>
        <p:nvSpPr>
          <p:cNvPr id="57409" name="TextBox 24"/>
          <p:cNvSpPr txBox="1">
            <a:spLocks noChangeArrowheads="1"/>
          </p:cNvSpPr>
          <p:nvPr/>
        </p:nvSpPr>
        <p:spPr bwMode="auto">
          <a:xfrm>
            <a:off x="5867400" y="6172200"/>
            <a:ext cx="66675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linear</a:t>
            </a:r>
            <a:endParaRPr lang="en-US" sz="1800" i="1"/>
          </a:p>
        </p:txBody>
      </p:sp>
      <p:sp>
        <p:nvSpPr>
          <p:cNvPr id="57410" name="TextBox 25"/>
          <p:cNvSpPr txBox="1">
            <a:spLocks noChangeArrowheads="1"/>
          </p:cNvSpPr>
          <p:nvPr/>
        </p:nvSpPr>
        <p:spPr bwMode="auto">
          <a:xfrm>
            <a:off x="6781800" y="6172200"/>
            <a:ext cx="1096963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/>
              <a:t>fast, but </a:t>
            </a:r>
          </a:p>
          <a:p>
            <a:pPr algn="ctr" eaLnBrk="1" hangingPunct="1"/>
            <a:r>
              <a:rPr lang="en-US" sz="1400" i="1"/>
              <a:t>not convex</a:t>
            </a:r>
            <a:endParaRPr lang="en-US" sz="1800" i="1"/>
          </a:p>
        </p:txBody>
      </p:sp>
      <p:sp>
        <p:nvSpPr>
          <p:cNvPr id="57411" name="TextBox 26"/>
          <p:cNvSpPr txBox="1">
            <a:spLocks noChangeArrowheads="1"/>
          </p:cNvSpPr>
          <p:nvPr/>
        </p:nvSpPr>
        <p:spPr bwMode="auto">
          <a:xfrm>
            <a:off x="7924800" y="3667125"/>
            <a:ext cx="9906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i="1"/>
              <a:t>sublinear</a:t>
            </a:r>
            <a:r>
              <a:rPr lang="en-US" sz="1400" i="1"/>
              <a:t> in DB size</a:t>
            </a:r>
            <a:endParaRPr lang="en-US" sz="1800" i="1"/>
          </a:p>
        </p:txBody>
      </p:sp>
      <p:sp>
        <p:nvSpPr>
          <p:cNvPr id="57412" name="TextBox 27"/>
          <p:cNvSpPr txBox="1">
            <a:spLocks noChangeArrowheads="1"/>
          </p:cNvSpPr>
          <p:nvPr/>
        </p:nvSpPr>
        <p:spPr bwMode="auto">
          <a:xfrm>
            <a:off x="6362700" y="1368425"/>
            <a:ext cx="87630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ProPPR</a:t>
            </a:r>
            <a:endParaRPr lang="en-US" sz="1800" i="1"/>
          </a:p>
        </p:txBody>
      </p:sp>
      <p:sp>
        <p:nvSpPr>
          <p:cNvPr id="57413" name="TextBox 28"/>
          <p:cNvSpPr txBox="1">
            <a:spLocks noChangeArrowheads="1"/>
          </p:cNvSpPr>
          <p:nvPr/>
        </p:nvSpPr>
        <p:spPr bwMode="auto">
          <a:xfrm>
            <a:off x="7924800" y="5638800"/>
            <a:ext cx="12192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i="1"/>
              <a:t>can parallelize</a:t>
            </a:r>
            <a:endParaRPr lang="en-US" sz="1800" i="1"/>
          </a:p>
        </p:txBody>
      </p:sp>
    </p:spTree>
    <p:extLst>
      <p:ext uri="{BB962C8B-B14F-4D97-AF65-F5344CB8AC3E}">
        <p14:creationId xmlns:p14="http://schemas.microsoft.com/office/powerpoint/2010/main" val="77807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Recap: Structure Learning Dataset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78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95600"/>
          </a:xfrm>
        </p:spPr>
        <p:txBody>
          <a:bodyPr>
            <a:normAutofit lnSpcReduction="10000"/>
          </a:bodyPr>
          <a:lstStyle/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Experiment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</a:rPr>
              <a:t>2000+ Wikipedia pages on “European royal families”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</a:rPr>
              <a:t>15 Infobox relations: birthPlace, child, spouse, commander, …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</a:rPr>
              <a:t>Randomly delete some relation instances, run ISG to find a theory that models the rest, and compute MAP of predictions.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43000" y="4800600"/>
          <a:ext cx="59436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1676400"/>
                <a:gridCol w="19812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 deleted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 deleted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MLNs/Alchemy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38.8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ProPPR</a:t>
                      </a:r>
                      <a:r>
                        <a:rPr lang="en-US" baseline="0" dirty="0" smtClean="0"/>
                        <a:t>/ISG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79.5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61.9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0197" name="TextBox 4"/>
          <p:cNvSpPr txBox="1">
            <a:spLocks noChangeArrowheads="1"/>
          </p:cNvSpPr>
          <p:nvPr/>
        </p:nvSpPr>
        <p:spPr bwMode="auto">
          <a:xfrm>
            <a:off x="228600" y="6248400"/>
            <a:ext cx="868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/>
            <a:r>
              <a:rPr lang="en-US"/>
              <a:t>MAP - Similar results on two other InfoBox datasets, NELL</a:t>
            </a:r>
          </a:p>
        </p:txBody>
      </p:sp>
    </p:spTree>
    <p:extLst>
      <p:ext uri="{BB962C8B-B14F-4D97-AF65-F5344CB8AC3E}">
        <p14:creationId xmlns:p14="http://schemas.microsoft.com/office/powerpoint/2010/main" val="366852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IE in ProPPR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2895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800" dirty="0" smtClean="0"/>
              <a:t>Experiment</a:t>
            </a:r>
          </a:p>
          <a:p>
            <a:pPr lvl="1">
              <a:defRPr/>
            </a:pPr>
            <a:r>
              <a:rPr lang="en-US" sz="2400" dirty="0" smtClean="0"/>
              <a:t>Same data and protocol</a:t>
            </a:r>
          </a:p>
          <a:p>
            <a:pPr lvl="1">
              <a:defRPr/>
            </a:pPr>
            <a:r>
              <a:rPr lang="en-US" sz="2400" dirty="0" smtClean="0"/>
              <a:t>Add facts: </a:t>
            </a:r>
            <a:r>
              <a:rPr lang="en-US" sz="2400" i="1" dirty="0" err="1" smtClean="0"/>
              <a:t>nearHyperlink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Word,Src,Dst</a:t>
            </a:r>
            <a:r>
              <a:rPr lang="en-US" sz="2400" i="1" dirty="0" smtClean="0"/>
              <a:t>) </a:t>
            </a:r>
            <a:r>
              <a:rPr lang="en-US" sz="2400" dirty="0" smtClean="0"/>
              <a:t>for </a:t>
            </a:r>
            <a:r>
              <a:rPr lang="en-US" sz="2400" dirty="0" err="1" smtClean="0"/>
              <a:t>Src,Dst</a:t>
            </a:r>
            <a:r>
              <a:rPr lang="en-US" sz="2400" dirty="0" smtClean="0"/>
              <a:t> in data</a:t>
            </a:r>
          </a:p>
          <a:p>
            <a:pPr lvl="1">
              <a:defRPr/>
            </a:pPr>
            <a:r>
              <a:rPr lang="en-US" sz="2400" dirty="0" smtClean="0"/>
              <a:t>Add rules like: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 err="1"/>
              <a:t>i</a:t>
            </a:r>
            <a:r>
              <a:rPr lang="en-US" sz="2400" i="1" dirty="0" err="1" smtClean="0"/>
              <a:t>nterp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Rel,Src,Dst</a:t>
            </a:r>
            <a:r>
              <a:rPr lang="en-US" sz="2400" i="1" dirty="0" smtClean="0"/>
              <a:t>) :- 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/>
              <a:t>	</a:t>
            </a:r>
            <a:r>
              <a:rPr lang="en-US" sz="2400" i="1" dirty="0" err="1" smtClean="0"/>
              <a:t>nearHyperlink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Word,Src,Dst</a:t>
            </a:r>
            <a:r>
              <a:rPr lang="en-US" sz="2400" i="1" dirty="0" smtClean="0"/>
              <a:t>), indicates(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).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 smtClean="0"/>
              <a:t>indicates(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 :- true # f(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</a:t>
            </a:r>
          </a:p>
          <a:p>
            <a:pPr lvl="1">
              <a:defRPr/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19600" y="1295400"/>
            <a:ext cx="4410075" cy="1016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/>
              <a:t>In March 1849 her father-in-law &lt;a </a:t>
            </a:r>
            <a:r>
              <a:rPr lang="en-US" sz="2000" dirty="0" err="1"/>
              <a:t>href</a:t>
            </a:r>
            <a:r>
              <a:rPr lang="en-US" sz="2000" dirty="0"/>
              <a:t>=“</a:t>
            </a:r>
            <a:r>
              <a:rPr lang="en-US" sz="2000" dirty="0" err="1"/>
              <a:t>Charles_Albert_of_Sardinia</a:t>
            </a:r>
            <a:r>
              <a:rPr lang="en-US" sz="2000" dirty="0"/>
              <a:t>”&gt; Charles Albert&lt;/a&gt; abdicated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2819400"/>
            <a:ext cx="2428875" cy="4000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/>
              <a:t>~= 67.5k links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800600"/>
            <a:ext cx="7696200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000" dirty="0"/>
              <a:t>This is </a:t>
            </a:r>
            <a:r>
              <a:rPr lang="en-US" sz="2000" i="1" dirty="0"/>
              <a:t>distant</a:t>
            </a:r>
            <a:r>
              <a:rPr lang="en-US" sz="2000" dirty="0"/>
              <a:t> supervision: 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000" dirty="0"/>
              <a:t>we know the tuple (</a:t>
            </a:r>
            <a:r>
              <a:rPr lang="en-US" sz="2000" dirty="0" err="1"/>
              <a:t>rel,src,dst</a:t>
            </a:r>
            <a:r>
              <a:rPr lang="en-US" sz="2000" dirty="0"/>
              <a:t>), but not a label for this hyperlink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000" dirty="0"/>
              <a:t>hyperlink label is latent, and marginalized out by the PPR inference</a:t>
            </a:r>
          </a:p>
        </p:txBody>
      </p:sp>
    </p:spTree>
    <p:extLst>
      <p:ext uri="{BB962C8B-B14F-4D97-AF65-F5344CB8AC3E}">
        <p14:creationId xmlns:p14="http://schemas.microsoft.com/office/powerpoint/2010/main" val="327255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7-09 at 12.22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33" y="2392448"/>
            <a:ext cx="6843751" cy="4242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92180" y="656369"/>
            <a:ext cx="4980016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Data: groups of related Wikipedia pages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knowledge </a:t>
            </a:r>
            <a:r>
              <a:rPr lang="en-US" sz="2000" dirty="0" smtClean="0">
                <a:sym typeface="Wingdings"/>
              </a:rPr>
              <a:t>base: </a:t>
            </a:r>
            <a:r>
              <a:rPr lang="en-US" sz="2000" dirty="0" err="1" smtClean="0"/>
              <a:t>infobox</a:t>
            </a:r>
            <a:r>
              <a:rPr lang="en-US" sz="2000" dirty="0" smtClean="0"/>
              <a:t> facts</a:t>
            </a:r>
            <a:endParaRPr lang="en-US" sz="2000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IE task: classify links from page X to page 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features: nearby words</a:t>
            </a:r>
            <a:endParaRPr lang="en-US" dirty="0" smtClean="0">
              <a:sym typeface="Wingding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label to predict: possible relationships between X and Y (distant supervision)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195" y="656369"/>
            <a:ext cx="3293552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Train/test split: temporal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2195" y="1069009"/>
            <a:ext cx="3293552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To simulate filling in an incomplete KB: randomly delete X% of the facts in train</a:t>
            </a:r>
          </a:p>
        </p:txBody>
      </p:sp>
      <p:pic>
        <p:nvPicPr>
          <p:cNvPr id="9" name="Picture 8" descr="Screen Shot 2015-07-09 at 12.27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70426" r="64604" b="19024"/>
          <a:stretch/>
        </p:blipFill>
        <p:spPr>
          <a:xfrm>
            <a:off x="470890" y="2725365"/>
            <a:ext cx="3023815" cy="562038"/>
          </a:xfrm>
          <a:prstGeom prst="rect">
            <a:avLst/>
          </a:prstGeom>
          <a:ln w="28575" cmpd="sng">
            <a:solidFill>
              <a:srgbClr val="008000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3216534" y="2505426"/>
            <a:ext cx="210524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74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Experiments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6075" y="1217486"/>
            <a:ext cx="8458200" cy="2895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Task: KB Completion</a:t>
            </a:r>
          </a:p>
          <a:p>
            <a:pPr>
              <a:defRPr/>
            </a:pPr>
            <a:r>
              <a:rPr lang="en-US" sz="2800" dirty="0" smtClean="0"/>
              <a:t>Three Wikipedia Datasets:</a:t>
            </a:r>
            <a:r>
              <a:rPr lang="zh-CN" altLang="en-US" sz="2800" dirty="0" smtClean="0"/>
              <a:t> </a:t>
            </a:r>
            <a:r>
              <a:rPr lang="en-US" sz="2400" dirty="0" smtClean="0"/>
              <a:t>royal, geo, </a:t>
            </a:r>
            <a:r>
              <a:rPr lang="en-US" sz="2400" dirty="0" err="1" smtClean="0"/>
              <a:t>american</a:t>
            </a:r>
            <a:endParaRPr lang="en-US" sz="2400" dirty="0" smtClean="0"/>
          </a:p>
          <a:p>
            <a:pPr lvl="1">
              <a:defRPr/>
            </a:pPr>
            <a:r>
              <a:rPr lang="en-US" sz="2400" dirty="0" smtClean="0"/>
              <a:t>67K, 12K, and 43K links</a:t>
            </a:r>
          </a:p>
          <a:p>
            <a:pPr marL="457200" lvl="1" indent="0">
              <a:buNone/>
              <a:defRPr/>
            </a:pPr>
            <a:endParaRPr lang="en-US" sz="2400" dirty="0" smtClean="0"/>
          </a:p>
          <a:p>
            <a:pPr marL="457200" lvl="1" indent="0">
              <a:buNone/>
              <a:defRPr/>
            </a:pPr>
            <a:endParaRPr lang="en-US" sz="2400" dirty="0"/>
          </a:p>
          <a:p>
            <a:pPr marL="457200" lvl="1" indent="0">
              <a:buNone/>
              <a:defRPr/>
            </a:pPr>
            <a:endParaRPr lang="en-US" sz="2400" dirty="0" smtClean="0"/>
          </a:p>
          <a:p>
            <a:pPr marL="457200" lvl="1" indent="0">
              <a:buNone/>
              <a:defRPr/>
            </a:pPr>
            <a:endParaRPr lang="en-US" sz="2400" dirty="0"/>
          </a:p>
          <a:p>
            <a:pPr marL="457200" lvl="1" indent="0">
              <a:buNone/>
              <a:defRPr/>
            </a:pPr>
            <a:endParaRPr lang="en-US" sz="2400" dirty="0" smtClean="0"/>
          </a:p>
        </p:txBody>
      </p:sp>
      <p:sp>
        <p:nvSpPr>
          <p:cNvPr id="60437" name="TextBox 4"/>
          <p:cNvSpPr txBox="1">
            <a:spLocks noChangeArrowheads="1"/>
          </p:cNvSpPr>
          <p:nvPr/>
        </p:nvSpPr>
        <p:spPr bwMode="auto">
          <a:xfrm>
            <a:off x="820804" y="5624982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/>
            <a:r>
              <a:rPr lang="en-US" dirty="0" smtClean="0"/>
              <a:t>MAP Results for predicted facts on Royal, similar </a:t>
            </a:r>
            <a:r>
              <a:rPr lang="en-US" dirty="0"/>
              <a:t>results on two other </a:t>
            </a:r>
            <a:r>
              <a:rPr lang="en-US" dirty="0" err="1"/>
              <a:t>InfoBox</a:t>
            </a:r>
            <a:r>
              <a:rPr lang="en-US" dirty="0"/>
              <a:t> </a:t>
            </a:r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142320"/>
              </p:ext>
            </p:extLst>
          </p:nvPr>
        </p:nvGraphicFramePr>
        <p:xfrm>
          <a:off x="1330325" y="2683225"/>
          <a:ext cx="7102245" cy="2941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2286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Joint IE and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relation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earning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6" name="Subtitle 3"/>
          <p:cNvSpPr txBox="1">
            <a:spLocks/>
          </p:cNvSpPr>
          <p:nvPr/>
        </p:nvSpPr>
        <p:spPr bwMode="auto">
          <a:xfrm>
            <a:off x="225425" y="1483435"/>
            <a:ext cx="8470900" cy="127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Baselines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: MLNs (Richardson and 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Domingos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, 2006),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Universal Schema (Riedel et al., 2013), IE-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</a:rPr>
              <a:t>and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</a:rPr>
              <a:t>structure-learning-only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alibri" charset="0"/>
              </a:rPr>
              <a:t>models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762762"/>
              </p:ext>
            </p:extLst>
          </p:nvPr>
        </p:nvGraphicFramePr>
        <p:xfrm>
          <a:off x="1155700" y="2851222"/>
          <a:ext cx="70866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717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IE in ProPPR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2895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800" dirty="0" smtClean="0"/>
              <a:t>Experiment</a:t>
            </a:r>
          </a:p>
          <a:p>
            <a:pPr lvl="1">
              <a:defRPr/>
            </a:pPr>
            <a:r>
              <a:rPr lang="en-US" sz="2400" dirty="0" smtClean="0"/>
              <a:t>Same data and protocol</a:t>
            </a:r>
          </a:p>
          <a:p>
            <a:pPr lvl="1">
              <a:defRPr/>
            </a:pPr>
            <a:r>
              <a:rPr lang="en-US" sz="2400" dirty="0" smtClean="0"/>
              <a:t>Add facts: </a:t>
            </a:r>
            <a:r>
              <a:rPr lang="en-US" sz="2400" i="1" dirty="0" err="1" smtClean="0"/>
              <a:t>nearHyperlink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Word,Src,Dst</a:t>
            </a:r>
            <a:r>
              <a:rPr lang="en-US" sz="2400" i="1" dirty="0" smtClean="0"/>
              <a:t>) </a:t>
            </a:r>
            <a:r>
              <a:rPr lang="en-US" sz="2400" dirty="0" smtClean="0"/>
              <a:t>for </a:t>
            </a:r>
            <a:r>
              <a:rPr lang="en-US" sz="2400" dirty="0" err="1" smtClean="0"/>
              <a:t>Src,Dst</a:t>
            </a:r>
            <a:r>
              <a:rPr lang="en-US" sz="2400" dirty="0" smtClean="0"/>
              <a:t> in data</a:t>
            </a:r>
          </a:p>
          <a:p>
            <a:pPr lvl="1">
              <a:defRPr/>
            </a:pPr>
            <a:r>
              <a:rPr lang="en-US" sz="2400" dirty="0" smtClean="0"/>
              <a:t>Add rules like: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 err="1"/>
              <a:t>i</a:t>
            </a:r>
            <a:r>
              <a:rPr lang="en-US" sz="2400" i="1" dirty="0" err="1" smtClean="0"/>
              <a:t>nterp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Rel,Src,Dst</a:t>
            </a:r>
            <a:r>
              <a:rPr lang="en-US" sz="2400" i="1" dirty="0" smtClean="0"/>
              <a:t>) :- 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/>
              <a:t>	</a:t>
            </a:r>
            <a:r>
              <a:rPr lang="en-US" sz="2400" i="1" dirty="0" err="1" smtClean="0"/>
              <a:t>nearHyperlink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Word,Src,Dst</a:t>
            </a:r>
            <a:r>
              <a:rPr lang="en-US" sz="2400" i="1" dirty="0" smtClean="0"/>
              <a:t>), indicates(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).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 smtClean="0"/>
              <a:t>indicates(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 :- true #f(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</a:t>
            </a:r>
          </a:p>
          <a:p>
            <a:pPr lvl="1">
              <a:defRPr/>
            </a:pPr>
            <a:endParaRPr lang="en-US" sz="2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62000" y="4800600"/>
          <a:ext cx="7620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/>
                <a:gridCol w="2540000"/>
                <a:gridCol w="25400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 deleted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 deleted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ProPPR</a:t>
                      </a:r>
                      <a:r>
                        <a:rPr lang="en-US" dirty="0" smtClean="0"/>
                        <a:t>/ISG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61.9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ProPPR</a:t>
                      </a:r>
                      <a:r>
                        <a:rPr lang="en-US" baseline="0" dirty="0" smtClean="0"/>
                        <a:t>/IE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81.1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70.6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437" name="TextBox 4"/>
          <p:cNvSpPr txBox="1">
            <a:spLocks noChangeArrowheads="1"/>
          </p:cNvSpPr>
          <p:nvPr/>
        </p:nvSpPr>
        <p:spPr bwMode="auto">
          <a:xfrm>
            <a:off x="457200" y="6248400"/>
            <a:ext cx="784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/>
            <a:r>
              <a:rPr lang="en-US"/>
              <a:t>Similar results on two other InfoBox datasets</a:t>
            </a:r>
          </a:p>
        </p:txBody>
      </p:sp>
    </p:spTree>
    <p:extLst>
      <p:ext uri="{BB962C8B-B14F-4D97-AF65-F5344CB8AC3E}">
        <p14:creationId xmlns:p14="http://schemas.microsoft.com/office/powerpoint/2010/main" val="189998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Joint Relation Learning IE in ProPPR</a:t>
            </a:r>
          </a:p>
        </p:txBody>
      </p:sp>
      <p:sp>
        <p:nvSpPr>
          <p:cNvPr id="61442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2895600"/>
          </a:xfrm>
        </p:spPr>
        <p:txBody>
          <a:bodyPr/>
          <a:lstStyle/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Experiment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</a:rPr>
              <a:t>Combine IE rules using </a:t>
            </a:r>
            <a:r>
              <a:rPr lang="en-US" sz="2400" i="1">
                <a:latin typeface="Calibri" charset="0"/>
                <a:ea typeface="ＭＳ Ｐゴシック" charset="0"/>
              </a:rPr>
              <a:t>nearHyperlink </a:t>
            </a:r>
            <a:r>
              <a:rPr lang="en-US" sz="2400">
                <a:latin typeface="Calibri" charset="0"/>
                <a:ea typeface="ＭＳ Ｐゴシック" charset="0"/>
              </a:rPr>
              <a:t>and interpretive rules</a:t>
            </a:r>
          </a:p>
          <a:p>
            <a:pPr lvl="1"/>
            <a:endParaRPr lang="en-US" sz="2400">
              <a:latin typeface="Calibri" charset="0"/>
              <a:ea typeface="ＭＳ Ｐゴシック" charset="0"/>
            </a:endParaRPr>
          </a:p>
          <a:p>
            <a:pPr lvl="1"/>
            <a:endParaRPr lang="en-US" sz="2400"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4572000"/>
          <a:ext cx="76200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/>
                <a:gridCol w="2540000"/>
                <a:gridCol w="25400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 deleted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 deleted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ProPPR</a:t>
                      </a:r>
                      <a:r>
                        <a:rPr lang="en-US" dirty="0" smtClean="0"/>
                        <a:t>/ISG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61.9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ProPPR</a:t>
                      </a:r>
                      <a:r>
                        <a:rPr lang="en-US" baseline="0" dirty="0" smtClean="0"/>
                        <a:t>/IE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81.1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70.6</a:t>
                      </a:r>
                      <a:endParaRPr lang="en-US" b="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ProPPR</a:t>
                      </a:r>
                      <a:r>
                        <a:rPr lang="en-US" dirty="0" smtClean="0"/>
                        <a:t>/Joint IE,ISG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82.8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78.6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1465" name="TextBox 4"/>
          <p:cNvSpPr txBox="1">
            <a:spLocks noChangeArrowheads="1"/>
          </p:cNvSpPr>
          <p:nvPr/>
        </p:nvSpPr>
        <p:spPr bwMode="auto">
          <a:xfrm>
            <a:off x="457200" y="6248400"/>
            <a:ext cx="784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/>
            <a:r>
              <a:rPr lang="en-US"/>
              <a:t>Similar results on two other InfoBox datasets</a:t>
            </a:r>
          </a:p>
        </p:txBody>
      </p:sp>
    </p:spTree>
    <p:extLst>
      <p:ext uri="{BB962C8B-B14F-4D97-AF65-F5344CB8AC3E}">
        <p14:creationId xmlns:p14="http://schemas.microsoft.com/office/powerpoint/2010/main" val="217919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Joint IE and Relation Learning</a:t>
            </a:r>
          </a:p>
        </p:txBody>
      </p:sp>
      <p:sp>
        <p:nvSpPr>
          <p:cNvPr id="62466" name="Subtitle 3"/>
          <p:cNvSpPr txBox="1">
            <a:spLocks/>
          </p:cNvSpPr>
          <p:nvPr/>
        </p:nvSpPr>
        <p:spPr bwMode="auto">
          <a:xfrm>
            <a:off x="225425" y="1257300"/>
            <a:ext cx="84709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Task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: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Knowledge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Base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Completion.</a:t>
            </a:r>
            <a:endParaRPr lang="en-US" sz="2000">
              <a:solidFill>
                <a:srgbClr val="000000"/>
              </a:solidFill>
              <a:latin typeface="Calibri" charset="0"/>
            </a:endParaRPr>
          </a:p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Baselines: MLNs (Richardson and Domingos, 2006),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sz="2000">
                <a:solidFill>
                  <a:srgbClr val="000000"/>
                </a:solidFill>
                <a:latin typeface="Calibri" charset="0"/>
              </a:rPr>
              <a:t>Universal Schema (Riedel et al., 2013), IE-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and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structure-learning-only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models.</a:t>
            </a:r>
            <a:endParaRPr lang="en-US" sz="200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62467" name="Picture 4" descr="Screen Shot 2015-03-14 at 5.2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55" b="27341"/>
          <a:stretch>
            <a:fillRect/>
          </a:stretch>
        </p:blipFill>
        <p:spPr bwMode="auto">
          <a:xfrm>
            <a:off x="1219200" y="2590800"/>
            <a:ext cx="60198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87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Joint IE and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relation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earning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6" name="Subtitle 3"/>
          <p:cNvSpPr txBox="1">
            <a:spLocks/>
          </p:cNvSpPr>
          <p:nvPr/>
        </p:nvSpPr>
        <p:spPr bwMode="auto">
          <a:xfrm>
            <a:off x="225425" y="1483435"/>
            <a:ext cx="8470900" cy="127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Baselines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: MLNs (Richardson and 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Domingos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, 2006),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Universal Schema (Riedel et al., 2013), IE-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</a:rPr>
              <a:t>and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</a:rPr>
              <a:t>structure-learning-only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alibri" charset="0"/>
              </a:rPr>
              <a:t>models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6109633"/>
              </p:ext>
            </p:extLst>
          </p:nvPr>
        </p:nvGraphicFramePr>
        <p:xfrm>
          <a:off x="1155700" y="2851222"/>
          <a:ext cx="70866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591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ctrTitle"/>
          </p:nvPr>
        </p:nvSpPr>
        <p:spPr>
          <a:xfrm>
            <a:off x="722313" y="374077"/>
            <a:ext cx="7772400" cy="1035624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Latent</a:t>
            </a:r>
            <a:r>
              <a:rPr lang="zh-CN" alt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altLang="zh-CN" dirty="0" smtClean="0">
                <a:latin typeface="Calibri" charset="0"/>
                <a:ea typeface="ＭＳ Ｐゴシック" charset="0"/>
                <a:cs typeface="ＭＳ Ｐゴシック" charset="0"/>
              </a:rPr>
              <a:t>ontext</a:t>
            </a:r>
            <a:r>
              <a:rPr lang="zh-CN" altLang="en-US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altLang="zh-CN" dirty="0" smtClean="0">
                <a:latin typeface="Calibri" charset="0"/>
                <a:ea typeface="ＭＳ Ｐゴシック" charset="0"/>
                <a:cs typeface="ＭＳ Ｐゴシック" charset="0"/>
              </a:rPr>
              <a:t>nvention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090" y="1997306"/>
            <a:ext cx="8283575" cy="141415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2400" b="1" dirty="0" smtClean="0">
                <a:solidFill>
                  <a:schemeClr val="tx1"/>
                </a:solidFill>
              </a:rPr>
              <a:t>Making the classifier deeper</a:t>
            </a:r>
            <a:r>
              <a:rPr lang="en-US" sz="2400" dirty="0" smtClean="0">
                <a:solidFill>
                  <a:schemeClr val="tx1"/>
                </a:solidFill>
              </a:rPr>
              <a:t>: introduce latent classes (analogous to invented predicates) which can be combined with the context words in the features used by the classifier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-127001" y="3343586"/>
            <a:ext cx="88576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R(X,Y)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:-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latent(L),link(X,Y,W),indicates(W,L,R).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R(X,Y)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:-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latent(L1),latent(L2),link(X,Y,W),</a:t>
            </a:r>
          </a:p>
          <a:p>
            <a:pPr lvl="4"/>
            <a:r>
              <a:rPr lang="zh-CN" altLang="zh-CN" sz="3200" dirty="0"/>
              <a:t> </a:t>
            </a:r>
            <a:r>
              <a:rPr lang="zh-CN" altLang="en-US" sz="3200" dirty="0" smtClean="0"/>
              <a:t>  </a:t>
            </a:r>
            <a:r>
              <a:rPr lang="en-US" altLang="zh-CN" sz="3200" dirty="0" smtClean="0"/>
              <a:t>indicates(W,L1,L2,R).</a:t>
            </a:r>
          </a:p>
          <a:p>
            <a:pPr lvl="1"/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64390810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77866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7013" y="4114800"/>
            <a:ext cx="51054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65613" y="6019800"/>
            <a:ext cx="2895600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Program </a:t>
            </a:r>
            <a:r>
              <a:rPr lang="en-US" sz="1600" dirty="0"/>
              <a:t>(label propagation)</a:t>
            </a:r>
          </a:p>
        </p:txBody>
      </p:sp>
      <p:pic>
        <p:nvPicPr>
          <p:cNvPr id="59396" name="Picture 3" descr="Screen Shot 2013-04-22 at 3.06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4594" r="4077" b="10587"/>
          <a:stretch>
            <a:fillRect/>
          </a:stretch>
        </p:blipFill>
        <p:spPr bwMode="auto">
          <a:xfrm>
            <a:off x="4243388" y="4281488"/>
            <a:ext cx="4635500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2963" y="6019800"/>
            <a:ext cx="1697037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LHS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features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9600" y="381000"/>
            <a:ext cx="454025" cy="369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DB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" y="457200"/>
            <a:ext cx="1946275" cy="3698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Query</a:t>
            </a:r>
            <a:r>
              <a:rPr lang="en-US" dirty="0"/>
              <a:t>: about (</a:t>
            </a:r>
            <a:r>
              <a:rPr lang="en-US" dirty="0" err="1"/>
              <a:t>a,Z</a:t>
            </a:r>
            <a:r>
              <a:rPr lang="en-US" dirty="0"/>
              <a:t>)</a:t>
            </a:r>
          </a:p>
        </p:txBody>
      </p:sp>
      <p:cxnSp>
        <p:nvCxnSpPr>
          <p:cNvPr id="8" name="Elbow Connector 7"/>
          <p:cNvCxnSpPr/>
          <p:nvPr/>
        </p:nvCxnSpPr>
        <p:spPr>
          <a:xfrm rot="16200000" flipV="1">
            <a:off x="457200" y="1066800"/>
            <a:ext cx="3581400" cy="3429000"/>
          </a:xfrm>
          <a:prstGeom prst="bentConnector3">
            <a:avLst>
              <a:gd name="adj1" fmla="val -336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133600" y="609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03" name="TextBox 15"/>
          <p:cNvSpPr txBox="1">
            <a:spLocks noChangeArrowheads="1"/>
          </p:cNvSpPr>
          <p:nvPr/>
        </p:nvSpPr>
        <p:spPr bwMode="auto">
          <a:xfrm>
            <a:off x="228600" y="4724400"/>
            <a:ext cx="3733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/>
              <a:t>Program + DB + Query define a </a:t>
            </a:r>
            <a:r>
              <a:rPr lang="en-US" sz="1800" i="1"/>
              <a:t>proof graph</a:t>
            </a:r>
            <a:r>
              <a:rPr lang="en-US" sz="1800"/>
              <a:t>, where nodes are </a:t>
            </a:r>
            <a:r>
              <a:rPr lang="en-US" sz="1800" i="1"/>
              <a:t>conjunctions of goals </a:t>
            </a:r>
            <a:r>
              <a:rPr lang="en-US" sz="1800"/>
              <a:t>and edges are labeled with sets of </a:t>
            </a:r>
            <a:r>
              <a:rPr lang="en-US" sz="1800" i="1"/>
              <a:t>features.</a:t>
            </a:r>
          </a:p>
        </p:txBody>
      </p:sp>
    </p:spTree>
    <p:extLst>
      <p:ext uri="{BB962C8B-B14F-4D97-AF65-F5344CB8AC3E}">
        <p14:creationId xmlns:p14="http://schemas.microsoft.com/office/powerpoint/2010/main" val="40424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Effect of latent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ontext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nvention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9852177"/>
              </p:ext>
            </p:extLst>
          </p:nvPr>
        </p:nvGraphicFramePr>
        <p:xfrm>
          <a:off x="862271" y="1724789"/>
          <a:ext cx="7415537" cy="4217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104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Joint IE and Relation Learning</a:t>
            </a:r>
          </a:p>
        </p:txBody>
      </p:sp>
      <p:sp>
        <p:nvSpPr>
          <p:cNvPr id="66562" name="Subtitle 3"/>
          <p:cNvSpPr txBox="1">
            <a:spLocks/>
          </p:cNvSpPr>
          <p:nvPr/>
        </p:nvSpPr>
        <p:spPr bwMode="auto">
          <a:xfrm>
            <a:off x="225425" y="1257300"/>
            <a:ext cx="84709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Task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: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Knowledge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Base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Completion.</a:t>
            </a:r>
            <a:endParaRPr lang="en-US" sz="2000">
              <a:solidFill>
                <a:srgbClr val="000000"/>
              </a:solidFill>
              <a:latin typeface="Calibri" charset="0"/>
            </a:endParaRPr>
          </a:p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Baselines: MLNs (Richardson and Domingos, 2006),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sz="2000">
                <a:solidFill>
                  <a:srgbClr val="000000"/>
                </a:solidFill>
                <a:latin typeface="Calibri" charset="0"/>
              </a:rPr>
              <a:t>Universal Schema (Riedel et al., 2013), IE-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and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structure-learning-only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models.</a:t>
            </a:r>
            <a:endParaRPr lang="en-US" sz="200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66563" name="Picture 4" descr="Screen Shot 2015-03-14 at 5.2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994025"/>
            <a:ext cx="89535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4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Joint IE and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relation learning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6" name="Subtitle 3"/>
          <p:cNvSpPr txBox="1">
            <a:spLocks/>
          </p:cNvSpPr>
          <p:nvPr/>
        </p:nvSpPr>
        <p:spPr bwMode="auto">
          <a:xfrm>
            <a:off x="225425" y="1483435"/>
            <a:ext cx="4694846" cy="432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Universal schema: learns a joint embedding of IE features and relations</a:t>
            </a:r>
          </a:p>
          <a:p>
            <a:pPr algn="l">
              <a:spcBef>
                <a:spcPct val="20000"/>
              </a:spcBef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ProPPR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: learns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weights on features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indicates(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word,relation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for link-classification task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Horn rules relating the relations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  <p:pic>
        <p:nvPicPr>
          <p:cNvPr id="7" name="Picture 6" descr="Screen Shot 2015-07-09 at 12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71" y="1961977"/>
            <a:ext cx="3468309" cy="40527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94170" y="1483435"/>
            <a:ext cx="281556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Highest-weight of each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2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Results for parameter learning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Structure learning for </a:t>
            </a:r>
            <a:r>
              <a:rPr lang="en-US" sz="2000" dirty="0" err="1">
                <a:latin typeface="Calibri" charset="0"/>
                <a:ea typeface="ＭＳ Ｐゴシック" charset="0"/>
              </a:rPr>
              <a:t>ProPPR</a:t>
            </a:r>
            <a:r>
              <a:rPr lang="en-US" sz="2000" dirty="0">
                <a:latin typeface="Calibri" charset="0"/>
                <a:ea typeface="ＭＳ Ｐゴシック" charset="0"/>
              </a:rPr>
              <a:t> for KB completion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Comparison to neural KBC models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Joint </a:t>
            </a:r>
            <a:r>
              <a:rPr lang="en-US" sz="2000" dirty="0">
                <a:latin typeface="Calibri" charset="0"/>
                <a:ea typeface="ＭＳ Ｐゴシック" charset="0"/>
              </a:rPr>
              <a:t>IE and KB completion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Beyond </a:t>
            </a:r>
            <a:r>
              <a:rPr lang="en-US" sz="2400" dirty="0" err="1" smtClean="0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2400" smtClean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19780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853" y="2650740"/>
            <a:ext cx="1003147" cy="1003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Integration with neural/embedding approaches to KBC</a:t>
            </a:r>
          </a:p>
          <a:p>
            <a:pPr lvl="1"/>
            <a:r>
              <a:rPr lang="en-US" dirty="0" smtClean="0"/>
              <a:t>Step 1: using deep embedding models as features for </a:t>
            </a:r>
            <a:r>
              <a:rPr lang="en-US" dirty="0" err="1" smtClean="0"/>
              <a:t>ProPPR</a:t>
            </a:r>
            <a:endParaRPr lang="en-US" dirty="0" smtClean="0"/>
          </a:p>
          <a:p>
            <a:pPr lvl="1"/>
            <a:r>
              <a:rPr lang="en-US" dirty="0" smtClean="0"/>
              <a:t>Step 2: jointly training the deep models and </a:t>
            </a:r>
            <a:r>
              <a:rPr lang="en-US" dirty="0" err="1" smtClean="0"/>
              <a:t>ProPPR</a:t>
            </a:r>
            <a:endParaRPr lang="en-US" dirty="0" smtClean="0"/>
          </a:p>
          <a:p>
            <a:pPr lvl="2"/>
            <a:r>
              <a:rPr lang="en-US" dirty="0" smtClean="0"/>
              <a:t>Loose integration: use chain rule to push gradient of </a:t>
            </a:r>
            <a:r>
              <a:rPr lang="en-US" dirty="0" err="1" smtClean="0"/>
              <a:t>ProPPR’s</a:t>
            </a:r>
            <a:r>
              <a:rPr lang="en-US" dirty="0" smtClean="0"/>
              <a:t> performance down to embedding model, interleave gradient steps in </a:t>
            </a:r>
            <a:r>
              <a:rPr lang="en-US" dirty="0" err="1" smtClean="0"/>
              <a:t>ProPPR</a:t>
            </a:r>
            <a:r>
              <a:rPr lang="en-US" dirty="0" smtClean="0"/>
              <a:t> and embedding model</a:t>
            </a:r>
          </a:p>
          <a:p>
            <a:pPr lvl="2"/>
            <a:r>
              <a:rPr lang="en-US" dirty="0" smtClean="0"/>
              <a:t>Close to working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7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with neural/embedding approaches to KBC</a:t>
            </a:r>
          </a:p>
          <a:p>
            <a:pPr lvl="1"/>
            <a:r>
              <a:rPr lang="en-US" dirty="0" smtClean="0"/>
              <a:t>Logic using differentiable matrix operations?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8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MLNs are one blend of logic and probability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73349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Font typeface="Arial" charset="0"/>
              <a:buNone/>
            </a:pPr>
            <a:r>
              <a:rPr lang="en-US" sz="2000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C1 grandparent</a:t>
            </a:r>
            <a:r>
              <a:rPr lang="en-US" sz="2000" dirty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(X,Y) :- parent(X,Z),parent(Z,Y</a:t>
            </a:r>
            <a:r>
              <a:rPr lang="en-US" sz="2000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)</a:t>
            </a:r>
          </a:p>
          <a:p>
            <a:pPr marL="457200" lvl="1" indent="0">
              <a:buFont typeface="Arial" charset="0"/>
              <a:buNone/>
            </a:pPr>
            <a:r>
              <a:rPr lang="en-US" sz="2000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C2 parent(X,Y):-mother(X,Y).</a:t>
            </a:r>
          </a:p>
          <a:p>
            <a:pPr marL="457200" lvl="1" indent="0">
              <a:buFont typeface="Arial" charset="0"/>
              <a:buNone/>
            </a:pPr>
            <a:r>
              <a:rPr lang="en-US" sz="2000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C3 parent</a:t>
            </a:r>
            <a:r>
              <a:rPr lang="en-US" sz="2000" dirty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(X,Y):</a:t>
            </a:r>
            <a:r>
              <a:rPr lang="en-US" sz="2000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-father(</a:t>
            </a:r>
            <a:r>
              <a:rPr lang="en-US" sz="2000" dirty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X,Y).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8000"/>
                </a:solidFill>
              </a:rPr>
              <a:t>father(</a:t>
            </a:r>
            <a:r>
              <a:rPr lang="en-US" sz="2000" dirty="0" err="1">
                <a:solidFill>
                  <a:srgbClr val="008000"/>
                </a:solidFill>
              </a:rPr>
              <a:t>bob,chip</a:t>
            </a:r>
            <a:r>
              <a:rPr lang="en-US" sz="2000" dirty="0">
                <a:solidFill>
                  <a:srgbClr val="008000"/>
                </a:solidFill>
              </a:rPr>
              <a:t>). parent(</a:t>
            </a:r>
            <a:r>
              <a:rPr lang="en-US" sz="2000" dirty="0" err="1">
                <a:solidFill>
                  <a:srgbClr val="008000"/>
                </a:solidFill>
              </a:rPr>
              <a:t>bob,dana</a:t>
            </a:r>
            <a:r>
              <a:rPr lang="en-US" sz="2000" dirty="0">
                <a:solidFill>
                  <a:srgbClr val="008000"/>
                </a:solidFill>
              </a:rPr>
              <a:t>)</a:t>
            </a:r>
            <a:r>
              <a:rPr lang="en-US" sz="2000" dirty="0" smtClean="0">
                <a:solidFill>
                  <a:srgbClr val="008000"/>
                </a:solidFill>
              </a:rPr>
              <a:t>. mother(</a:t>
            </a:r>
            <a:r>
              <a:rPr lang="en-US" sz="2000" dirty="0" err="1" smtClean="0">
                <a:solidFill>
                  <a:srgbClr val="008000"/>
                </a:solidFill>
              </a:rPr>
              <a:t>alice,bob</a:t>
            </a:r>
            <a:r>
              <a:rPr lang="en-US" sz="2000" dirty="0" smtClean="0">
                <a:solidFill>
                  <a:srgbClr val="008000"/>
                </a:solidFill>
              </a:rPr>
              <a:t>).  …</a:t>
            </a:r>
            <a:endParaRPr lang="en-US" sz="2000" dirty="0">
              <a:latin typeface="Calibri" charset="0"/>
              <a:ea typeface="ＭＳ Ｐゴシック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493183" y="3133777"/>
            <a:ext cx="1129868" cy="6256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p(</a:t>
            </a:r>
            <a:r>
              <a:rPr lang="en-US" sz="1600" dirty="0" err="1" smtClean="0"/>
              <a:t>a,b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6270192" y="3136526"/>
            <a:ext cx="1129868" cy="6256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</a:t>
            </a:r>
            <a:r>
              <a:rPr lang="en-US" sz="1600" dirty="0" smtClean="0"/>
              <a:t>(</a:t>
            </a:r>
            <a:r>
              <a:rPr lang="en-US" sz="1600" dirty="0" err="1" smtClean="0"/>
              <a:t>a,b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291346" y="3264702"/>
            <a:ext cx="148163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  <a:r>
              <a:rPr lang="en-US" dirty="0"/>
              <a:t>:-</a:t>
            </a:r>
            <a:r>
              <a:rPr lang="en-US" dirty="0" smtClean="0"/>
              <a:t>m(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" name="Straight Connector 9"/>
          <p:cNvCxnSpPr>
            <a:stCxn id="6" idx="6"/>
            <a:endCxn id="8" idx="1"/>
          </p:cNvCxnSpPr>
          <p:nvPr/>
        </p:nvCxnSpPr>
        <p:spPr>
          <a:xfrm>
            <a:off x="3623051" y="3446619"/>
            <a:ext cx="668295" cy="2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  <a:endCxn id="8" idx="3"/>
          </p:cNvCxnSpPr>
          <p:nvPr/>
        </p:nvCxnSpPr>
        <p:spPr>
          <a:xfrm flipH="1">
            <a:off x="5772979" y="3449368"/>
            <a:ext cx="4972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525796" y="4848157"/>
            <a:ext cx="1129868" cy="6256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(</a:t>
            </a:r>
            <a:r>
              <a:rPr lang="en-US" sz="1600" dirty="0" err="1" smtClean="0"/>
              <a:t>b,c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623051" y="4200847"/>
            <a:ext cx="245917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gp</a:t>
            </a:r>
            <a:r>
              <a:rPr lang="en-US" dirty="0" smtClean="0"/>
              <a:t>(</a:t>
            </a:r>
            <a:r>
              <a:rPr lang="en-US" dirty="0" err="1" smtClean="0"/>
              <a:t>a,c</a:t>
            </a:r>
            <a:r>
              <a:rPr lang="en-US" dirty="0" smtClean="0"/>
              <a:t>)</a:t>
            </a:r>
            <a:r>
              <a:rPr lang="en-US" dirty="0"/>
              <a:t>:</a:t>
            </a:r>
            <a:r>
              <a:rPr lang="en-US" dirty="0" smtClean="0"/>
              <a:t>-p(</a:t>
            </a:r>
            <a:r>
              <a:rPr lang="en-US" dirty="0" err="1" smtClean="0"/>
              <a:t>a,b</a:t>
            </a:r>
            <a:r>
              <a:rPr lang="en-US" dirty="0" smtClean="0"/>
              <a:t>),p(</a:t>
            </a:r>
            <a:r>
              <a:rPr lang="en-US" dirty="0" err="1" smtClean="0"/>
              <a:t>b,c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1" name="Straight Connector 20"/>
          <p:cNvCxnSpPr>
            <a:stCxn id="6" idx="5"/>
            <a:endCxn id="19" idx="0"/>
          </p:cNvCxnSpPr>
          <p:nvPr/>
        </p:nvCxnSpPr>
        <p:spPr>
          <a:xfrm>
            <a:off x="3457586" y="3667831"/>
            <a:ext cx="1395053" cy="5330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8" idx="1"/>
            <a:endCxn id="19" idx="2"/>
          </p:cNvCxnSpPr>
          <p:nvPr/>
        </p:nvCxnSpPr>
        <p:spPr>
          <a:xfrm flipH="1" flipV="1">
            <a:off x="4852639" y="4570179"/>
            <a:ext cx="1838622" cy="3696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780168" y="4027192"/>
            <a:ext cx="1129868" cy="6256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gp</a:t>
            </a:r>
            <a:r>
              <a:rPr lang="en-US" sz="1600" dirty="0" smtClean="0"/>
              <a:t>(</a:t>
            </a:r>
            <a:r>
              <a:rPr lang="en-US" sz="1600" dirty="0" err="1" smtClean="0"/>
              <a:t>a,c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cxnSp>
        <p:nvCxnSpPr>
          <p:cNvPr id="26" name="Straight Connector 25"/>
          <p:cNvCxnSpPr>
            <a:stCxn id="24" idx="6"/>
            <a:endCxn id="19" idx="1"/>
          </p:cNvCxnSpPr>
          <p:nvPr/>
        </p:nvCxnSpPr>
        <p:spPr>
          <a:xfrm>
            <a:off x="2910036" y="4340034"/>
            <a:ext cx="713015" cy="4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09144" y="4964213"/>
            <a:ext cx="134175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(</a:t>
            </a:r>
            <a:r>
              <a:rPr lang="en-US" dirty="0" err="1" smtClean="0"/>
              <a:t>b,c</a:t>
            </a:r>
            <a:r>
              <a:rPr lang="en-US" dirty="0" smtClean="0"/>
              <a:t>)</a:t>
            </a:r>
            <a:r>
              <a:rPr lang="en-US" dirty="0"/>
              <a:t>:</a:t>
            </a:r>
            <a:r>
              <a:rPr lang="en-US" dirty="0" smtClean="0"/>
              <a:t>-</a:t>
            </a:r>
            <a:r>
              <a:rPr lang="en-US" dirty="0"/>
              <a:t>f</a:t>
            </a:r>
            <a:r>
              <a:rPr lang="en-US" dirty="0" smtClean="0"/>
              <a:t>(</a:t>
            </a:r>
            <a:r>
              <a:rPr lang="en-US" dirty="0" err="1" smtClean="0"/>
              <a:t>b,c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3" name="Straight Connector 32"/>
          <p:cNvCxnSpPr>
            <a:stCxn id="31" idx="3"/>
            <a:endCxn id="18" idx="2"/>
          </p:cNvCxnSpPr>
          <p:nvPr/>
        </p:nvCxnSpPr>
        <p:spPr>
          <a:xfrm>
            <a:off x="5350903" y="5148879"/>
            <a:ext cx="1174893" cy="12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056638" y="4964213"/>
            <a:ext cx="1129868" cy="6256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f(</a:t>
            </a:r>
            <a:r>
              <a:rPr lang="en-US" sz="1600" dirty="0" err="1" smtClean="0"/>
              <a:t>b,c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cxnSp>
        <p:nvCxnSpPr>
          <p:cNvPr id="37" name="Straight Connector 36"/>
          <p:cNvCxnSpPr>
            <a:stCxn id="31" idx="1"/>
            <a:endCxn id="35" idx="6"/>
          </p:cNvCxnSpPr>
          <p:nvPr/>
        </p:nvCxnSpPr>
        <p:spPr>
          <a:xfrm flipH="1">
            <a:off x="2186506" y="5148879"/>
            <a:ext cx="1822638" cy="128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ular Callout 50"/>
          <p:cNvSpPr/>
          <p:nvPr/>
        </p:nvSpPr>
        <p:spPr>
          <a:xfrm>
            <a:off x="6199277" y="852508"/>
            <a:ext cx="3108714" cy="2209800"/>
          </a:xfrm>
          <a:prstGeom prst="wedgeRectCallout">
            <a:avLst>
              <a:gd name="adj1" fmla="val -90843"/>
              <a:gd name="adj2" fmla="val 576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30951"/>
              </p:ext>
            </p:extLst>
          </p:nvPr>
        </p:nvGraphicFramePr>
        <p:xfrm>
          <a:off x="6525796" y="908165"/>
          <a:ext cx="2462542" cy="186538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43452"/>
                <a:gridCol w="903968"/>
                <a:gridCol w="715122"/>
              </a:tblGrid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a,b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m(</a:t>
                      </a:r>
                      <a:r>
                        <a:rPr lang="en-US" dirty="0" err="1" smtClean="0"/>
                        <a:t>a,b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ϕ</a:t>
                      </a:r>
                      <a:endParaRPr lang="en-US" dirty="0"/>
                    </a:p>
                  </a:txBody>
                  <a:tcPr/>
                </a:tc>
              </a:tr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</a:p>
                  </a:txBody>
                  <a:tcPr/>
                </a:tc>
              </a:tr>
              <a:tr h="40234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780298"/>
              </p:ext>
            </p:extLst>
          </p:nvPr>
        </p:nvGraphicFramePr>
        <p:xfrm>
          <a:off x="2493183" y="5625647"/>
          <a:ext cx="6707822" cy="1142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3" imgW="3581400" imgH="609600" progId="Equation.3">
                  <p:embed/>
                </p:oleObj>
              </mc:Choice>
              <mc:Fallback>
                <p:oleObj name="Equation" r:id="rId3" imgW="3581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183" y="5625647"/>
                        <a:ext cx="6707822" cy="114296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81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892462" y="1337209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8450" y="885861"/>
            <a:ext cx="8130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959860" y="1337209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13528" y="885861"/>
            <a:ext cx="9028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brother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309612" y="1337209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10" name="Straight Connector 9"/>
          <p:cNvCxnSpPr>
            <a:stCxn id="4" idx="7"/>
            <a:endCxn id="5" idx="1"/>
          </p:cNvCxnSpPr>
          <p:nvPr/>
        </p:nvCxnSpPr>
        <p:spPr>
          <a:xfrm flipV="1">
            <a:off x="2427702" y="1070527"/>
            <a:ext cx="240748" cy="358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3"/>
            <a:endCxn id="6" idx="1"/>
          </p:cNvCxnSpPr>
          <p:nvPr/>
        </p:nvCxnSpPr>
        <p:spPr>
          <a:xfrm>
            <a:off x="3481493" y="1070527"/>
            <a:ext cx="570200" cy="358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7"/>
            <a:endCxn id="7" idx="1"/>
          </p:cNvCxnSpPr>
          <p:nvPr/>
        </p:nvCxnSpPr>
        <p:spPr>
          <a:xfrm flipV="1">
            <a:off x="4495100" y="1070527"/>
            <a:ext cx="518428" cy="358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3"/>
            <a:endCxn id="8" idx="1"/>
          </p:cNvCxnSpPr>
          <p:nvPr/>
        </p:nvCxnSpPr>
        <p:spPr>
          <a:xfrm>
            <a:off x="5916339" y="1070527"/>
            <a:ext cx="485106" cy="358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52089" y="603623"/>
            <a:ext cx="5785060" cy="1803189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800629" y="3442382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68450" y="3060969"/>
            <a:ext cx="9919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husband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4181563" y="3512317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185912" y="3073050"/>
            <a:ext cx="6206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aunt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309612" y="3512317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29" name="Straight Connector 28"/>
          <p:cNvCxnSpPr>
            <a:stCxn id="24" idx="7"/>
            <a:endCxn id="25" idx="1"/>
          </p:cNvCxnSpPr>
          <p:nvPr/>
        </p:nvCxnSpPr>
        <p:spPr>
          <a:xfrm flipV="1">
            <a:off x="2335869" y="3245635"/>
            <a:ext cx="332581" cy="2885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" idx="3"/>
            <a:endCxn id="26" idx="1"/>
          </p:cNvCxnSpPr>
          <p:nvPr/>
        </p:nvCxnSpPr>
        <p:spPr>
          <a:xfrm>
            <a:off x="3660353" y="3245635"/>
            <a:ext cx="613043" cy="358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7"/>
            <a:endCxn id="27" idx="1"/>
          </p:cNvCxnSpPr>
          <p:nvPr/>
        </p:nvCxnSpPr>
        <p:spPr>
          <a:xfrm flipV="1">
            <a:off x="4716803" y="3257716"/>
            <a:ext cx="469109" cy="346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" idx="3"/>
            <a:endCxn id="28" idx="1"/>
          </p:cNvCxnSpPr>
          <p:nvPr/>
        </p:nvCxnSpPr>
        <p:spPr>
          <a:xfrm>
            <a:off x="5806595" y="3257716"/>
            <a:ext cx="594850" cy="346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552089" y="2778731"/>
            <a:ext cx="5785060" cy="1803189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660" y="2236480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856903" y="2241109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41099" y="168932"/>
            <a:ext cx="8607040" cy="4832959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53" idx="0"/>
            <a:endCxn id="4" idx="3"/>
          </p:cNvCxnSpPr>
          <p:nvPr/>
        </p:nvCxnSpPr>
        <p:spPr>
          <a:xfrm flipV="1">
            <a:off x="1183650" y="1872449"/>
            <a:ext cx="800645" cy="5814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53" idx="2"/>
            <a:endCxn id="24" idx="1"/>
          </p:cNvCxnSpPr>
          <p:nvPr/>
        </p:nvCxnSpPr>
        <p:spPr>
          <a:xfrm>
            <a:off x="1183650" y="2657691"/>
            <a:ext cx="708812" cy="876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8" idx="5"/>
            <a:endCxn id="69" idx="0"/>
          </p:cNvCxnSpPr>
          <p:nvPr/>
        </p:nvCxnSpPr>
        <p:spPr>
          <a:xfrm>
            <a:off x="6844852" y="1872449"/>
            <a:ext cx="719638" cy="5814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8" idx="7"/>
            <a:endCxn id="69" idx="2"/>
          </p:cNvCxnSpPr>
          <p:nvPr/>
        </p:nvCxnSpPr>
        <p:spPr>
          <a:xfrm flipV="1">
            <a:off x="6844852" y="2657691"/>
            <a:ext cx="719638" cy="9464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81730" y="2453852"/>
            <a:ext cx="203839" cy="203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36" idx="6"/>
            <a:endCxn id="53" idx="1"/>
          </p:cNvCxnSpPr>
          <p:nvPr/>
        </p:nvCxnSpPr>
        <p:spPr>
          <a:xfrm>
            <a:off x="978733" y="2550017"/>
            <a:ext cx="102997" cy="5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462570" y="2453852"/>
            <a:ext cx="203839" cy="203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>
            <a:stCxn id="37" idx="2"/>
            <a:endCxn id="69" idx="3"/>
          </p:cNvCxnSpPr>
          <p:nvPr/>
        </p:nvCxnSpPr>
        <p:spPr>
          <a:xfrm flipH="1">
            <a:off x="7666409" y="2554646"/>
            <a:ext cx="190494" cy="1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361441" y="4817225"/>
            <a:ext cx="112253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uncle(X,Y)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542795" y="4403921"/>
            <a:ext cx="33938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uncle(X,Y):-husband(X,Z),aunt(Z,Y)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345464" y="2180685"/>
            <a:ext cx="34993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uncle(X,Y):-parent(X,Z),brother(Z,Y)</a:t>
            </a:r>
            <a:endParaRPr lang="en-US" dirty="0"/>
          </a:p>
        </p:txBody>
      </p:sp>
      <p:sp>
        <p:nvSpPr>
          <p:cNvPr id="38" name="Rectangular Callout 37"/>
          <p:cNvSpPr/>
          <p:nvPr/>
        </p:nvSpPr>
        <p:spPr>
          <a:xfrm>
            <a:off x="313245" y="4461376"/>
            <a:ext cx="3108714" cy="2209800"/>
          </a:xfrm>
          <a:prstGeom prst="wedgeRectCallout">
            <a:avLst>
              <a:gd name="adj1" fmla="val 40412"/>
              <a:gd name="adj2" fmla="val -924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60152"/>
              </p:ext>
            </p:extLst>
          </p:nvPr>
        </p:nvGraphicFramePr>
        <p:xfrm>
          <a:off x="661191" y="4754735"/>
          <a:ext cx="2462542" cy="186538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85052"/>
                <a:gridCol w="762368"/>
                <a:gridCol w="715122"/>
              </a:tblGrid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ϕ</a:t>
                      </a:r>
                      <a:endParaRPr lang="en-US" dirty="0"/>
                    </a:p>
                  </a:txBody>
                  <a:tcPr/>
                </a:tc>
              </a:tr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William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Susan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Chris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William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</a:tr>
              <a:tr h="402344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99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68088" cy="184496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Integration with neural/embedding approaches to KBC</a:t>
            </a:r>
          </a:p>
          <a:p>
            <a:pPr lvl="1"/>
            <a:r>
              <a:rPr lang="en-US" sz="2400" dirty="0" smtClean="0"/>
              <a:t>Logic using differentiable matrix operations</a:t>
            </a:r>
          </a:p>
          <a:p>
            <a:pPr lvl="2"/>
            <a:r>
              <a:rPr lang="en-US" dirty="0" smtClean="0"/>
              <a:t>Define subset of logic definable with sparse matrix potentials and efficient (</a:t>
            </a:r>
            <a:r>
              <a:rPr lang="en-US" dirty="0" err="1" smtClean="0"/>
              <a:t>polytree</a:t>
            </a:r>
            <a:r>
              <a:rPr lang="en-US" dirty="0" smtClean="0"/>
              <a:t>) belief propagation on a factor graph (includes some of </a:t>
            </a:r>
            <a:r>
              <a:rPr lang="en-US" dirty="0" err="1" smtClean="0"/>
              <a:t>ProPPR</a:t>
            </a:r>
            <a:r>
              <a:rPr lang="en-US" dirty="0" smtClean="0"/>
              <a:t>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288" y="2462609"/>
            <a:ext cx="818712" cy="818712"/>
          </a:xfrm>
          <a:prstGeom prst="rect">
            <a:avLst/>
          </a:prstGeom>
        </p:spPr>
      </p:pic>
      <p:pic>
        <p:nvPicPr>
          <p:cNvPr id="7" name="Picture 6" descr="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23" y="3445168"/>
            <a:ext cx="6391953" cy="37017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280002"/>
            <a:ext cx="221067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It looks like all we can learn is parameters of the potential predicate  (parent, </a:t>
            </a:r>
            <a:r>
              <a:rPr lang="en-US" dirty="0" err="1" smtClean="0"/>
              <a:t>busband</a:t>
            </a:r>
            <a:r>
              <a:rPr lang="en-US" dirty="0" smtClean="0"/>
              <a:t>,…) ???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3503586"/>
            <a:ext cx="404645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uncle(X,Y) :- parent(X,Z),brother(Z,Y) {r1}</a:t>
            </a:r>
          </a:p>
          <a:p>
            <a:r>
              <a:rPr lang="en-US" dirty="0"/>
              <a:t>uncle(X,Y):-husband(X,Z),aunt(Z,Y</a:t>
            </a:r>
            <a:r>
              <a:rPr lang="en-US" dirty="0" smtClean="0"/>
              <a:t>)     {r2}</a:t>
            </a:r>
          </a:p>
        </p:txBody>
      </p:sp>
    </p:spTree>
    <p:extLst>
      <p:ext uri="{BB962C8B-B14F-4D97-AF65-F5344CB8AC3E}">
        <p14:creationId xmlns:p14="http://schemas.microsoft.com/office/powerpoint/2010/main" val="78481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pic>
        <p:nvPicPr>
          <p:cNvPr id="7" name="Picture 6" descr="f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23" y="3445168"/>
            <a:ext cx="6391953" cy="37017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280002"/>
            <a:ext cx="221067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It looks like all we can learn is parameters of the potential predicate  (parent, </a:t>
            </a:r>
            <a:r>
              <a:rPr lang="en-US" dirty="0" err="1" smtClean="0"/>
              <a:t>busband</a:t>
            </a:r>
            <a:r>
              <a:rPr lang="en-US" dirty="0" smtClean="0"/>
              <a:t>,…) ???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3781" y="1394122"/>
            <a:ext cx="404645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uncle(X,Y) :- parent(X,Z),brother(Z,Y) {r1}</a:t>
            </a:r>
          </a:p>
          <a:p>
            <a:r>
              <a:rPr lang="en-US" dirty="0"/>
              <a:t>uncle(X,Y):-husband(X,Z),aunt(Z,Y</a:t>
            </a:r>
            <a:r>
              <a:rPr lang="en-US" dirty="0" smtClean="0"/>
              <a:t>)     {r2}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6892" y="2475424"/>
            <a:ext cx="6504523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uncle(X,Y) :- parent(X,Z),brother(Z,Y),  assign(r1,R1), w(R1)</a:t>
            </a:r>
          </a:p>
          <a:p>
            <a:r>
              <a:rPr lang="en-US" dirty="0"/>
              <a:t>uncle(X,Y):-husband(X,Z),aunt(Z,Y</a:t>
            </a:r>
            <a:r>
              <a:rPr lang="en-US" dirty="0" smtClean="0"/>
              <a:t>),      assign</a:t>
            </a:r>
            <a:r>
              <a:rPr lang="en-US" dirty="0"/>
              <a:t>(</a:t>
            </a:r>
            <a:r>
              <a:rPr lang="en-US" dirty="0" smtClean="0"/>
              <a:t>r2,R2)</a:t>
            </a:r>
            <a:r>
              <a:rPr lang="en-US" dirty="0"/>
              <a:t>, w(</a:t>
            </a:r>
            <a:r>
              <a:rPr lang="en-US" dirty="0" smtClean="0"/>
              <a:t>R2)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2052078">
            <a:off x="421744" y="2257938"/>
            <a:ext cx="857002" cy="4349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ular Callout 12"/>
          <p:cNvSpPr/>
          <p:nvPr/>
        </p:nvSpPr>
        <p:spPr>
          <a:xfrm>
            <a:off x="7384577" y="1394122"/>
            <a:ext cx="1302223" cy="1081302"/>
          </a:xfrm>
          <a:prstGeom prst="wedgeRectCallout">
            <a:avLst>
              <a:gd name="adj1" fmla="val -94542"/>
              <a:gd name="adj2" fmla="val 614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Learnable weight are a factor predicate</a:t>
            </a:r>
            <a:endParaRPr lang="en-US" dirty="0"/>
          </a:p>
        </p:txBody>
      </p:sp>
      <p:sp>
        <p:nvSpPr>
          <p:cNvPr id="14" name="Rectangular Callout 13"/>
          <p:cNvSpPr/>
          <p:nvPr/>
        </p:nvSpPr>
        <p:spPr>
          <a:xfrm>
            <a:off x="5408620" y="1123225"/>
            <a:ext cx="1411531" cy="1081302"/>
          </a:xfrm>
          <a:prstGeom prst="wedgeRectCallout">
            <a:avLst>
              <a:gd name="adj1" fmla="val -25012"/>
              <a:gd name="adj2" fmla="val 755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Bind a variable to the feature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93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77866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TextBox 15"/>
          <p:cNvSpPr txBox="1">
            <a:spLocks noChangeArrowheads="1"/>
          </p:cNvSpPr>
          <p:nvPr/>
        </p:nvSpPr>
        <p:spPr bwMode="auto">
          <a:xfrm>
            <a:off x="228600" y="4953000"/>
            <a:ext cx="4572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/>
              <a:t>Transition probabilities,  Pr(child|parent), plus Personalized PageRank (aka Random-Walk-With-Reset) define a </a:t>
            </a:r>
            <a:r>
              <a:rPr lang="en-US" sz="1800" i="1"/>
              <a:t>distribution over nodes. </a:t>
            </a:r>
            <a:endParaRPr lang="en-US" sz="1800"/>
          </a:p>
          <a:p>
            <a:pPr algn="l" eaLnBrk="1" hangingPunct="1"/>
            <a:endParaRPr lang="en-US" sz="1800"/>
          </a:p>
          <a:p>
            <a:pPr algn="l" eaLnBrk="1" hangingPunct="1"/>
            <a:r>
              <a:rPr lang="en-US" sz="1800"/>
              <a:t>Very fast </a:t>
            </a:r>
            <a:r>
              <a:rPr lang="en-US" sz="1800" i="1"/>
              <a:t>approximate </a:t>
            </a:r>
            <a:r>
              <a:rPr lang="en-US" sz="1800"/>
              <a:t>methods for PPR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09600" y="3581400"/>
            <a:ext cx="2057400" cy="914400"/>
            <a:chOff x="609600" y="3581400"/>
            <a:chExt cx="2057400" cy="914400"/>
          </a:xfrm>
        </p:grpSpPr>
        <p:sp>
          <p:nvSpPr>
            <p:cNvPr id="2" name="Rounded Rectangle 1"/>
            <p:cNvSpPr/>
            <p:nvPr/>
          </p:nvSpPr>
          <p:spPr>
            <a:xfrm>
              <a:off x="609600" y="3581400"/>
              <a:ext cx="2057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l">
                <a:defRPr/>
              </a:pPr>
              <a:endParaRPr lang="en-US" dirty="0"/>
            </a:p>
            <a:p>
              <a:pPr algn="l">
                <a:defRPr/>
              </a:pPr>
              <a:r>
                <a:rPr lang="en-US" dirty="0"/>
                <a:t>High probability</a:t>
              </a:r>
            </a:p>
          </p:txBody>
        </p:sp>
        <p:pic>
          <p:nvPicPr>
            <p:cNvPr id="60432" name="Picture 2" descr="Screen Shot 2013-04-22 at 3.07.10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552" r="81367"/>
            <a:stretch>
              <a:fillRect/>
            </a:stretch>
          </p:blipFill>
          <p:spPr bwMode="auto">
            <a:xfrm>
              <a:off x="1106903" y="3614382"/>
              <a:ext cx="1450797" cy="47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203950" y="3352800"/>
            <a:ext cx="2940050" cy="914400"/>
            <a:chOff x="6096000" y="4038600"/>
            <a:chExt cx="2939857" cy="914400"/>
          </a:xfrm>
        </p:grpSpPr>
        <p:sp>
          <p:nvSpPr>
            <p:cNvPr id="20" name="Rounded Rectangle 19"/>
            <p:cNvSpPr/>
            <p:nvPr/>
          </p:nvSpPr>
          <p:spPr>
            <a:xfrm>
              <a:off x="6096000" y="4038600"/>
              <a:ext cx="2939857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l">
                <a:defRPr/>
              </a:pPr>
              <a:endParaRPr lang="en-US" dirty="0"/>
            </a:p>
            <a:p>
              <a:pPr>
                <a:defRPr/>
              </a:pPr>
              <a:endParaRPr lang="en-US" dirty="0"/>
            </a:p>
            <a:p>
              <a:pPr>
                <a:defRPr/>
              </a:pPr>
              <a:r>
                <a:rPr lang="en-US" dirty="0"/>
                <a:t>Low probability</a:t>
              </a:r>
            </a:p>
          </p:txBody>
        </p:sp>
        <p:pic>
          <p:nvPicPr>
            <p:cNvPr id="60430" name="Picture 2" descr="Screen Shot 2013-04-22 at 3.07.10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15" t="83484" r="3307" b="4781"/>
            <a:stretch>
              <a:fillRect/>
            </a:stretch>
          </p:blipFill>
          <p:spPr bwMode="auto">
            <a:xfrm>
              <a:off x="6172200" y="4147214"/>
              <a:ext cx="2427521" cy="447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67000" y="4038600"/>
            <a:ext cx="182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600" i="1"/>
              <a:t>Short, direct paths from root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315200" y="4343400"/>
            <a:ext cx="175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1"/>
              <a:t>Longer, indirect paths from root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876800" y="5257800"/>
            <a:ext cx="3733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/>
              <a:t>Transition probabilities,  Pr(child|parent), are defined by </a:t>
            </a:r>
            <a:r>
              <a:rPr lang="en-US" sz="1800" b="1"/>
              <a:t>weighted sum of edge features</a:t>
            </a:r>
            <a:r>
              <a:rPr lang="en-US" sz="1800"/>
              <a:t>, followed by normalization.  </a:t>
            </a:r>
            <a:endParaRPr lang="en-US" sz="1800" i="1"/>
          </a:p>
        </p:txBody>
      </p: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-36513" y="762000"/>
            <a:ext cx="2093913" cy="1066800"/>
            <a:chOff x="-36190" y="762000"/>
            <a:chExt cx="2093590" cy="1066800"/>
          </a:xfrm>
        </p:grpSpPr>
        <p:cxnSp>
          <p:nvCxnSpPr>
            <p:cNvPr id="13" name="Curved Connector 12"/>
            <p:cNvCxnSpPr/>
            <p:nvPr/>
          </p:nvCxnSpPr>
          <p:spPr>
            <a:xfrm rot="5400000" flipH="1" flipV="1">
              <a:off x="1409741" y="1181141"/>
              <a:ext cx="762000" cy="53331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28" name="TextBox 27"/>
            <p:cNvSpPr txBox="1">
              <a:spLocks noChangeArrowheads="1"/>
            </p:cNvSpPr>
            <p:nvPr/>
          </p:nvSpPr>
          <p:spPr bwMode="auto">
            <a:xfrm>
              <a:off x="-36190" y="762000"/>
              <a:ext cx="1905000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i="1"/>
                <a:t>Every node has an  implicit reset link</a:t>
              </a: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781800" y="6248400"/>
            <a:ext cx="2209800" cy="369888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 dirty="0"/>
              <a:t>Learning via </a:t>
            </a:r>
            <a:r>
              <a:rPr lang="en-US" sz="1800" dirty="0" err="1"/>
              <a:t>pSGD</a:t>
            </a:r>
            <a:endParaRPr lang="en-US" sz="1800" i="1" dirty="0"/>
          </a:p>
        </p:txBody>
      </p:sp>
      <p:sp>
        <p:nvSpPr>
          <p:cNvPr id="4" name="Rectangle 3"/>
          <p:cNvSpPr/>
          <p:nvPr/>
        </p:nvSpPr>
        <p:spPr>
          <a:xfrm>
            <a:off x="228600" y="6248400"/>
            <a:ext cx="4267200" cy="458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3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68088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Integration with neural/embedding approaches to KBC</a:t>
            </a:r>
          </a:p>
          <a:p>
            <a:pPr lvl="1"/>
            <a:r>
              <a:rPr lang="en-US" sz="2400" dirty="0" smtClean="0"/>
              <a:t>Logic using differentiable matrix operations</a:t>
            </a:r>
          </a:p>
          <a:p>
            <a:pPr lvl="2"/>
            <a:r>
              <a:rPr lang="en-US" dirty="0" smtClean="0"/>
              <a:t>Define subset of logic definable with sparse matrix potentials and efficient (</a:t>
            </a:r>
            <a:r>
              <a:rPr lang="en-US" dirty="0" err="1" smtClean="0"/>
              <a:t>polytree</a:t>
            </a:r>
            <a:r>
              <a:rPr lang="en-US" dirty="0" smtClean="0"/>
              <a:t>) belief propagation on a factor graph (includes some of </a:t>
            </a:r>
            <a:r>
              <a:rPr lang="en-US" dirty="0" err="1" smtClean="0"/>
              <a:t>ProPPR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On a </a:t>
            </a:r>
            <a:r>
              <a:rPr lang="en-US" dirty="0" err="1" smtClean="0"/>
              <a:t>polytree</a:t>
            </a:r>
            <a:r>
              <a:rPr lang="en-US" dirty="0" smtClean="0"/>
              <a:t> BP algorithm converges in fixed time </a:t>
            </a:r>
            <a:r>
              <a:rPr lang="en-US" dirty="0" smtClean="0">
                <a:sym typeface="Wingdings"/>
              </a:rPr>
              <a:t> simulate it to get a fixed series of message-passing steps for each query “mode” (input/output pattern)</a:t>
            </a:r>
          </a:p>
          <a:p>
            <a:pPr lvl="2"/>
            <a:r>
              <a:rPr lang="en-US" dirty="0" smtClean="0">
                <a:sym typeface="Wingdings"/>
              </a:rPr>
              <a:t>Theorem proving is running fixed message sequence  fixed sequence of matrix ops  differentiable function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288" y="2462609"/>
            <a:ext cx="818712" cy="818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444" y="4049516"/>
            <a:ext cx="818712" cy="818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288" y="5307451"/>
            <a:ext cx="818712" cy="8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21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6808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Integration with neural/embedding approaches to KBC</a:t>
            </a:r>
          </a:p>
          <a:p>
            <a:pPr lvl="1"/>
            <a:r>
              <a:rPr lang="en-US" sz="2400" dirty="0" smtClean="0"/>
              <a:t>Logic using differentiable matrix operations</a:t>
            </a:r>
          </a:p>
          <a:p>
            <a:pPr lvl="1"/>
            <a:r>
              <a:rPr lang="en-US" sz="2400" dirty="0" smtClean="0"/>
              <a:t>Integrate with standard deep-learning package</a:t>
            </a:r>
          </a:p>
          <a:p>
            <a:pPr lvl="2"/>
            <a:r>
              <a:rPr lang="en-US" dirty="0" smtClean="0"/>
              <a:t>Logic acts like a layer (or a </a:t>
            </a:r>
            <a:r>
              <a:rPr lang="en-US" dirty="0" err="1" smtClean="0"/>
              <a:t>theano</a:t>
            </a:r>
            <a:r>
              <a:rPr lang="en-US" dirty="0" smtClean="0"/>
              <a:t> “block”)</a:t>
            </a:r>
          </a:p>
          <a:p>
            <a:pPr lvl="2"/>
            <a:r>
              <a:rPr lang="en-US" dirty="0" smtClean="0"/>
              <a:t>Can learn weights for selected predicates as well as control weights</a:t>
            </a:r>
          </a:p>
          <a:p>
            <a:pPr lvl="2"/>
            <a:r>
              <a:rPr lang="en-US" dirty="0" smtClean="0"/>
              <a:t>Logic output, neural net input: abduction</a:t>
            </a:r>
          </a:p>
          <a:p>
            <a:pPr lvl="2"/>
            <a:r>
              <a:rPr lang="en-US" dirty="0" smtClean="0"/>
              <a:t>Neural net output, logic input: learning with engineered features but feature definitions are tunable/learnable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0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Results for parameter learning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Structure learning for </a:t>
            </a:r>
            <a:r>
              <a:rPr lang="en-US" sz="2000" dirty="0" err="1">
                <a:latin typeface="Calibri" charset="0"/>
                <a:ea typeface="ＭＳ Ｐゴシック" charset="0"/>
              </a:rPr>
              <a:t>ProPPR</a:t>
            </a:r>
            <a:r>
              <a:rPr lang="en-US" sz="2000" dirty="0">
                <a:latin typeface="Calibri" charset="0"/>
                <a:ea typeface="ＭＳ Ｐゴシック" charset="0"/>
              </a:rPr>
              <a:t> for KB completion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Comparison to neural KBC models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Joint </a:t>
            </a:r>
            <a:r>
              <a:rPr lang="en-US" sz="2000" dirty="0">
                <a:latin typeface="Calibri" charset="0"/>
                <a:ea typeface="ＭＳ Ｐゴシック" charset="0"/>
              </a:rPr>
              <a:t>IE and KB completion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Beyond </a:t>
            </a:r>
            <a:r>
              <a:rPr lang="en-US" sz="2400" dirty="0" err="1" smtClean="0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2400" smtClean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339451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thanks….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3991"/>
            <a:ext cx="7080243" cy="4525963"/>
          </a:xfrm>
        </p:spPr>
        <p:txBody>
          <a:bodyPr/>
          <a:lstStyle/>
          <a:p>
            <a:r>
              <a:rPr lang="en-US" dirty="0" smtClean="0"/>
              <a:t>Collaborators: </a:t>
            </a:r>
          </a:p>
          <a:p>
            <a:pPr lvl="1"/>
            <a:r>
              <a:rPr lang="en-US" dirty="0" smtClean="0"/>
              <a:t>William Yang Wang, Katie </a:t>
            </a:r>
            <a:r>
              <a:rPr lang="en-US" dirty="0" err="1" smtClean="0"/>
              <a:t>Rivard</a:t>
            </a:r>
            <a:r>
              <a:rPr lang="en-US" dirty="0" smtClean="0"/>
              <a:t> </a:t>
            </a:r>
            <a:r>
              <a:rPr lang="en-US" dirty="0" err="1" smtClean="0"/>
              <a:t>Mazaitis</a:t>
            </a:r>
            <a:r>
              <a:rPr lang="en-US" dirty="0" smtClean="0"/>
              <a:t>, Rose </a:t>
            </a:r>
            <a:r>
              <a:rPr lang="en-US" dirty="0" err="1" smtClean="0"/>
              <a:t>Kanjirathinkal</a:t>
            </a:r>
            <a:endParaRPr lang="en-US" dirty="0" smtClean="0"/>
          </a:p>
          <a:p>
            <a:pPr lvl="1"/>
            <a:r>
              <a:rPr lang="en-US" dirty="0" smtClean="0"/>
              <a:t>Ni Lao, </a:t>
            </a:r>
            <a:r>
              <a:rPr lang="en-US" dirty="0" err="1" smtClean="0"/>
              <a:t>Einat</a:t>
            </a:r>
            <a:r>
              <a:rPr lang="en-US" dirty="0" smtClean="0"/>
              <a:t> </a:t>
            </a:r>
            <a:r>
              <a:rPr lang="en-US" dirty="0" err="1" smtClean="0"/>
              <a:t>Minkov</a:t>
            </a:r>
            <a:endParaRPr lang="en-US" dirty="0" smtClean="0"/>
          </a:p>
          <a:p>
            <a:pPr lvl="1"/>
            <a:r>
              <a:rPr lang="en-US" dirty="0"/>
              <a:t>Tom </a:t>
            </a:r>
            <a:r>
              <a:rPr lang="en-US" dirty="0" smtClean="0"/>
              <a:t>Mitchell</a:t>
            </a:r>
          </a:p>
          <a:p>
            <a:r>
              <a:rPr lang="en-US" dirty="0" smtClean="0"/>
              <a:t>Funders:  NSF, Google, …</a:t>
            </a:r>
          </a:p>
          <a:p>
            <a:r>
              <a:rPr lang="en-US" dirty="0" smtClean="0"/>
              <a:t>SMU and LARC for hosting me here!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30" y="5722395"/>
            <a:ext cx="1104272" cy="1104272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50"/>
          <a:stretch>
            <a:fillRect/>
          </a:stretch>
        </p:blipFill>
        <p:spPr bwMode="auto">
          <a:xfrm>
            <a:off x="0" y="5207000"/>
            <a:ext cx="2032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5467586"/>
            <a:ext cx="1359081" cy="135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344" y="5518808"/>
            <a:ext cx="1775038" cy="766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25459"/>
          <a:stretch/>
        </p:blipFill>
        <p:spPr>
          <a:xfrm>
            <a:off x="6567654" y="5901843"/>
            <a:ext cx="2601454" cy="924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762" y="5078965"/>
            <a:ext cx="2018216" cy="900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3084" y="3939014"/>
            <a:ext cx="4074391" cy="7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  <a:t>Results – parameter learning for large mutually recursive theories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03238" y="3429000"/>
          <a:ext cx="8229599" cy="1571626"/>
        </p:xfrm>
        <a:graphic>
          <a:graphicData uri="http://schemas.openxmlformats.org/drawingml/2006/table">
            <a:tbl>
              <a:tblPr/>
              <a:tblGrid>
                <a:gridCol w="1175657"/>
                <a:gridCol w="1175657"/>
                <a:gridCol w="1382487"/>
                <a:gridCol w="968827"/>
                <a:gridCol w="1175657"/>
                <a:gridCol w="1175657"/>
                <a:gridCol w="1175657"/>
              </a:tblGrid>
              <a:tr h="45725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#rules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AUC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sec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#rules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AUC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sec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PRA 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430-540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88.4 – 95.2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5-10s with 16 threads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 550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95.5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15-18s with 16 threads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714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PRA 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620-770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91.6 – 95.4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 800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96.0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714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PRA 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~800-1000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95.2 – 95.9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~1000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96.4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68650" name="TextBox 3"/>
          <p:cNvSpPr txBox="1">
            <a:spLocks noChangeArrowheads="1"/>
          </p:cNvSpPr>
          <p:nvPr/>
        </p:nvSpPr>
        <p:spPr bwMode="auto">
          <a:xfrm>
            <a:off x="1219200" y="2133600"/>
            <a:ext cx="7121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Theories/programs learned by PRA (Lao et al) over six subsets of NELL, rewritten to be mutullyy recursive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00400" y="5105400"/>
            <a:ext cx="5492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Alchemy MLNs:  960 – 8600s </a:t>
            </a:r>
            <a:r>
              <a:rPr lang="en-US" sz="1600" b="1" dirty="0"/>
              <a:t>for a DB with 1k facts</a:t>
            </a:r>
            <a:endParaRPr lang="en-US" sz="1800" b="1" dirty="0"/>
          </a:p>
        </p:txBody>
      </p:sp>
      <p:sp>
        <p:nvSpPr>
          <p:cNvPr id="68652" name="TextBox 1"/>
          <p:cNvSpPr txBox="1">
            <a:spLocks noChangeArrowheads="1"/>
          </p:cNvSpPr>
          <p:nvPr/>
        </p:nvSpPr>
        <p:spPr bwMode="auto">
          <a:xfrm>
            <a:off x="6019800" y="1600200"/>
            <a:ext cx="2908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[Wang et al, MLJ, in press]</a:t>
            </a:r>
          </a:p>
        </p:txBody>
      </p:sp>
      <p:sp>
        <p:nvSpPr>
          <p:cNvPr id="68653" name="TextBox 1"/>
          <p:cNvSpPr txBox="1">
            <a:spLocks noChangeArrowheads="1"/>
          </p:cNvSpPr>
          <p:nvPr/>
        </p:nvSpPr>
        <p:spPr bwMode="auto">
          <a:xfrm>
            <a:off x="1447800" y="3124200"/>
            <a:ext cx="1852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100k facts in KB</a:t>
            </a:r>
          </a:p>
        </p:txBody>
      </p:sp>
      <p:sp>
        <p:nvSpPr>
          <p:cNvPr id="68654" name="TextBox 7"/>
          <p:cNvSpPr txBox="1">
            <a:spLocks noChangeArrowheads="1"/>
          </p:cNvSpPr>
          <p:nvPr/>
        </p:nvSpPr>
        <p:spPr bwMode="auto">
          <a:xfrm>
            <a:off x="6275388" y="3124200"/>
            <a:ext cx="167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1M facts in KB</a:t>
            </a:r>
          </a:p>
        </p:txBody>
      </p:sp>
    </p:spTree>
    <p:extLst>
      <p:ext uri="{BB962C8B-B14F-4D97-AF65-F5344CB8AC3E}">
        <p14:creationId xmlns:p14="http://schemas.microsoft.com/office/powerpoint/2010/main" val="342719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Results for parameter learning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/>
            <a:r>
              <a:rPr lang="en-US" sz="2000" b="1" dirty="0">
                <a:latin typeface="Calibri" charset="0"/>
                <a:ea typeface="ＭＳ Ｐゴシック" charset="0"/>
              </a:rPr>
              <a:t>Structure learning for </a:t>
            </a:r>
            <a:r>
              <a:rPr lang="en-US" sz="2000" b="1" dirty="0" err="1">
                <a:latin typeface="Calibri" charset="0"/>
                <a:ea typeface="ＭＳ Ｐゴシック" charset="0"/>
              </a:rPr>
              <a:t>ProPPR</a:t>
            </a:r>
            <a:r>
              <a:rPr lang="en-US" sz="2000" b="1" dirty="0">
                <a:latin typeface="Calibri" charset="0"/>
                <a:ea typeface="ＭＳ Ｐゴシック" charset="0"/>
              </a:rPr>
              <a:t> for KB completion</a:t>
            </a:r>
          </a:p>
          <a:p>
            <a:pPr lvl="1"/>
            <a:r>
              <a:rPr lang="en-US" sz="2000" b="1" dirty="0" smtClean="0">
                <a:latin typeface="Calibri" charset="0"/>
                <a:ea typeface="ＭＳ Ｐゴシック" charset="0"/>
              </a:rPr>
              <a:t>Comparison to neural KBC models</a:t>
            </a:r>
          </a:p>
          <a:p>
            <a:pPr lvl="1"/>
            <a:r>
              <a:rPr lang="en-US" sz="2000" b="1" dirty="0" smtClean="0">
                <a:latin typeface="Calibri" charset="0"/>
                <a:ea typeface="ＭＳ Ｐゴシック" charset="0"/>
              </a:rPr>
              <a:t>Joint </a:t>
            </a:r>
            <a:r>
              <a:rPr lang="en-US" sz="2000" b="1" dirty="0">
                <a:latin typeface="Calibri" charset="0"/>
                <a:ea typeface="ＭＳ Ｐゴシック" charset="0"/>
              </a:rPr>
              <a:t>IE and KB completion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Beyond </a:t>
            </a:r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18287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77866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7013" y="4114800"/>
            <a:ext cx="51054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65613" y="6019800"/>
            <a:ext cx="2895600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Program </a:t>
            </a:r>
            <a:r>
              <a:rPr lang="en-US" sz="1600" dirty="0"/>
              <a:t>(label propagation)</a:t>
            </a:r>
          </a:p>
        </p:txBody>
      </p:sp>
      <p:pic>
        <p:nvPicPr>
          <p:cNvPr id="37892" name="Picture 3" descr="Screen Shot 2013-04-22 at 3.06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4594" r="4077" b="10587"/>
          <a:stretch>
            <a:fillRect/>
          </a:stretch>
        </p:blipFill>
        <p:spPr bwMode="auto">
          <a:xfrm>
            <a:off x="4243388" y="4281488"/>
            <a:ext cx="4635500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2963" y="6019800"/>
            <a:ext cx="1697037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LHS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features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9600" y="381000"/>
            <a:ext cx="454025" cy="369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DB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" y="457200"/>
            <a:ext cx="1946275" cy="3698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Query</a:t>
            </a:r>
            <a:r>
              <a:rPr lang="en-US" dirty="0"/>
              <a:t>: about (</a:t>
            </a:r>
            <a:r>
              <a:rPr lang="en-US" dirty="0" err="1"/>
              <a:t>a,Z</a:t>
            </a:r>
            <a:r>
              <a:rPr lang="en-US" dirty="0"/>
              <a:t>)</a:t>
            </a:r>
          </a:p>
        </p:txBody>
      </p:sp>
      <p:cxnSp>
        <p:nvCxnSpPr>
          <p:cNvPr id="8" name="Elbow Connector 7"/>
          <p:cNvCxnSpPr/>
          <p:nvPr/>
        </p:nvCxnSpPr>
        <p:spPr>
          <a:xfrm rot="16200000" flipV="1">
            <a:off x="457200" y="1066800"/>
            <a:ext cx="3581400" cy="3429000"/>
          </a:xfrm>
          <a:prstGeom prst="bentConnector3">
            <a:avLst>
              <a:gd name="adj1" fmla="val -336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133600" y="609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800" y="4953000"/>
            <a:ext cx="3200400" cy="8302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/>
              <a:t>Where does the program come from?</a:t>
            </a:r>
            <a:endParaRPr lang="en-US" sz="24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71600" y="5791200"/>
            <a:ext cx="2362200" cy="923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First version: humans or external learner (PRA)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634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3832</Words>
  <Application>Microsoft Macintosh PowerPoint</Application>
  <PresentationFormat>On-screen Show (4:3)</PresentationFormat>
  <Paragraphs>614</Paragraphs>
  <Slides>63</Slides>
  <Notes>1</Notes>
  <HiddenSlides>9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Office Theme</vt:lpstr>
      <vt:lpstr>Equation</vt:lpstr>
      <vt:lpstr>Knowledge Representation Meets Machine Learning: Part 3/3</vt:lpstr>
      <vt:lpstr>PowerPoint Presentation</vt:lpstr>
      <vt:lpstr>Outline</vt:lpstr>
      <vt:lpstr>Relational Learning Systems</vt:lpstr>
      <vt:lpstr>PowerPoint Presentation</vt:lpstr>
      <vt:lpstr>PowerPoint Presentation</vt:lpstr>
      <vt:lpstr>Results – parameter learning for large mutually recursive theories</vt:lpstr>
      <vt:lpstr>Outline</vt:lpstr>
      <vt:lpstr>PowerPoint Presentation</vt:lpstr>
      <vt:lpstr>PowerPoint Presentation</vt:lpstr>
      <vt:lpstr>PowerPoint Presentation</vt:lpstr>
      <vt:lpstr>PowerPoint Presentation</vt:lpstr>
      <vt:lpstr>Structure Learning in ProPPR</vt:lpstr>
      <vt:lpstr>PowerPoint Presentation</vt:lpstr>
      <vt:lpstr>Structure Learning for KB Completion</vt:lpstr>
      <vt:lpstr>PowerPoint Presentation</vt:lpstr>
      <vt:lpstr>Structure Learning For Expressive Languages From Incomplete DBs is Hard</vt:lpstr>
      <vt:lpstr>Structure Learning: Example</vt:lpstr>
      <vt:lpstr>Structure Learning: Example</vt:lpstr>
      <vt:lpstr>Structure Learning: Example</vt:lpstr>
      <vt:lpstr>KB Completion</vt:lpstr>
      <vt:lpstr>KB Completion</vt:lpstr>
      <vt:lpstr>Results on UMLS</vt:lpstr>
      <vt:lpstr>Scaling Up Structure Learning</vt:lpstr>
      <vt:lpstr>Experiments: Royal Families using structured regularization and L1-regularization</vt:lpstr>
      <vt:lpstr>Completing the NELL KB</vt:lpstr>
      <vt:lpstr>Completing the NELL KB</vt:lpstr>
      <vt:lpstr>Outline</vt:lpstr>
      <vt:lpstr>Neural KB Completion Methods</vt:lpstr>
      <vt:lpstr>Neural KB Completion Methods</vt:lpstr>
      <vt:lpstr>Neural KB Completion Methods</vt:lpstr>
      <vt:lpstr>Neural KB Completion Methods</vt:lpstr>
      <vt:lpstr>Neural KB Completion Methods</vt:lpstr>
      <vt:lpstr>PowerPoint Presentation</vt:lpstr>
      <vt:lpstr>PowerPoint Presentation</vt:lpstr>
      <vt:lpstr>Neural KB Completion Methods</vt:lpstr>
      <vt:lpstr>Neural KB Completion Methods</vt:lpstr>
      <vt:lpstr>Outline</vt:lpstr>
      <vt:lpstr>Recap: Structure Learning in ProPPR</vt:lpstr>
      <vt:lpstr>Recap: Structure Learning Dataset</vt:lpstr>
      <vt:lpstr>IE in ProPPR</vt:lpstr>
      <vt:lpstr>PowerPoint Presentation</vt:lpstr>
      <vt:lpstr>Experiments</vt:lpstr>
      <vt:lpstr>Joint IE and relation learning</vt:lpstr>
      <vt:lpstr>IE in ProPPR</vt:lpstr>
      <vt:lpstr>Joint Relation Learning IE in ProPPR</vt:lpstr>
      <vt:lpstr>Joint IE and Relation Learning</vt:lpstr>
      <vt:lpstr>Joint IE and relation learning</vt:lpstr>
      <vt:lpstr>Latent context invention</vt:lpstr>
      <vt:lpstr>Effect of latent context invention</vt:lpstr>
      <vt:lpstr>Joint IE and Relation Learning</vt:lpstr>
      <vt:lpstr>Joint IE and relation learning</vt:lpstr>
      <vt:lpstr>Outline</vt:lpstr>
      <vt:lpstr>Future directions</vt:lpstr>
      <vt:lpstr>Future directions</vt:lpstr>
      <vt:lpstr>MLNs are one blend of logic and probability</vt:lpstr>
      <vt:lpstr>PowerPoint Presentation</vt:lpstr>
      <vt:lpstr>Future directions</vt:lpstr>
      <vt:lpstr>Future directions</vt:lpstr>
      <vt:lpstr>Future directions</vt:lpstr>
      <vt:lpstr>Future directions</vt:lpstr>
      <vt:lpstr>Outline</vt:lpstr>
      <vt:lpstr>Concluding thanks….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Cohen</dc:creator>
  <cp:lastModifiedBy>William Cohen</cp:lastModifiedBy>
  <cp:revision>58</cp:revision>
  <dcterms:created xsi:type="dcterms:W3CDTF">2016-02-16T05:46:27Z</dcterms:created>
  <dcterms:modified xsi:type="dcterms:W3CDTF">2016-03-01T03:14:16Z</dcterms:modified>
</cp:coreProperties>
</file>